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303" r:id="rId3"/>
    <p:sldId id="308" r:id="rId4"/>
    <p:sldId id="286" r:id="rId5"/>
    <p:sldId id="315" r:id="rId6"/>
    <p:sldId id="317" r:id="rId7"/>
    <p:sldId id="290" r:id="rId8"/>
    <p:sldId id="313" r:id="rId9"/>
    <p:sldId id="258" r:id="rId10"/>
    <p:sldId id="272" r:id="rId11"/>
    <p:sldId id="338" r:id="rId12"/>
    <p:sldId id="335" r:id="rId13"/>
    <p:sldId id="336" r:id="rId14"/>
    <p:sldId id="339" r:id="rId1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7" autoAdjust="0"/>
    <p:restoredTop sz="68375" autoAdjust="0"/>
  </p:normalViewPr>
  <p:slideViewPr>
    <p:cSldViewPr>
      <p:cViewPr varScale="1">
        <p:scale>
          <a:sx n="60" d="100"/>
          <a:sy n="60" d="100"/>
        </p:scale>
        <p:origin x="-91" y="-3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2913" cy="465138"/>
          </a:xfrm>
          <a:prstGeom prst="rect">
            <a:avLst/>
          </a:prstGeom>
        </p:spPr>
        <p:txBody>
          <a:bodyPr vert="horz" lIns="91430" tIns="45715" rIns="91430" bIns="45715" rtlCol="0"/>
          <a:lstStyle>
            <a:lvl1pPr algn="l">
              <a:defRPr sz="1200"/>
            </a:lvl1pPr>
          </a:lstStyle>
          <a:p>
            <a:endParaRPr lang="en-US" dirty="0"/>
          </a:p>
        </p:txBody>
      </p:sp>
      <p:sp>
        <p:nvSpPr>
          <p:cNvPr id="3" name="Date Placeholder 2"/>
          <p:cNvSpPr>
            <a:spLocks noGrp="1"/>
          </p:cNvSpPr>
          <p:nvPr>
            <p:ph type="dt" idx="1"/>
          </p:nvPr>
        </p:nvSpPr>
        <p:spPr>
          <a:xfrm>
            <a:off x="3897313" y="0"/>
            <a:ext cx="2982912" cy="465138"/>
          </a:xfrm>
          <a:prstGeom prst="rect">
            <a:avLst/>
          </a:prstGeom>
        </p:spPr>
        <p:txBody>
          <a:bodyPr vert="horz" lIns="91430" tIns="45715" rIns="91430" bIns="45715" rtlCol="0"/>
          <a:lstStyle>
            <a:lvl1pPr algn="r">
              <a:defRPr sz="1200"/>
            </a:lvl1pPr>
          </a:lstStyle>
          <a:p>
            <a:fld id="{A78A9759-1886-4F1C-BD7E-1DACA9D8593C}" type="datetimeFigureOut">
              <a:rPr lang="en-US" smtClean="0"/>
              <a:t>1/17/2013</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30" tIns="45715" rIns="91430" bIns="45715" rtlCol="0" anchor="ctr"/>
          <a:lstStyle/>
          <a:p>
            <a:endParaRPr lang="en-US" dirty="0"/>
          </a:p>
        </p:txBody>
      </p:sp>
      <p:sp>
        <p:nvSpPr>
          <p:cNvPr id="5" name="Notes Placeholder 4"/>
          <p:cNvSpPr>
            <a:spLocks noGrp="1"/>
          </p:cNvSpPr>
          <p:nvPr>
            <p:ph type="body" sz="quarter" idx="3"/>
          </p:nvPr>
        </p:nvSpPr>
        <p:spPr>
          <a:xfrm>
            <a:off x="688975" y="4416429"/>
            <a:ext cx="5505450" cy="4183063"/>
          </a:xfrm>
          <a:prstGeom prst="rect">
            <a:avLst/>
          </a:prstGeom>
        </p:spPr>
        <p:txBody>
          <a:bodyPr vert="horz" lIns="91430" tIns="45715" rIns="91430"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675"/>
            <a:ext cx="2982913" cy="465138"/>
          </a:xfrm>
          <a:prstGeom prst="rect">
            <a:avLst/>
          </a:prstGeom>
        </p:spPr>
        <p:txBody>
          <a:bodyPr vert="horz" lIns="91430" tIns="45715" rIns="91430" bIns="457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30" tIns="45715" rIns="91430" bIns="45715" rtlCol="0" anchor="b"/>
          <a:lstStyle>
            <a:lvl1pPr algn="r">
              <a:defRPr sz="1200"/>
            </a:lvl1pPr>
          </a:lstStyle>
          <a:p>
            <a:fld id="{C85B0A02-D819-448E-8BCA-1DD395A4E017}" type="slidenum">
              <a:rPr lang="en-US" smtClean="0"/>
              <a:t>‹#›</a:t>
            </a:fld>
            <a:endParaRPr lang="en-US" dirty="0"/>
          </a:p>
        </p:txBody>
      </p:sp>
    </p:spTree>
    <p:extLst>
      <p:ext uri="{BB962C8B-B14F-4D97-AF65-F5344CB8AC3E}">
        <p14:creationId xmlns:p14="http://schemas.microsoft.com/office/powerpoint/2010/main" val="401383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a:t>
            </a:fld>
            <a:endParaRPr lang="en-US" dirty="0"/>
          </a:p>
        </p:txBody>
      </p:sp>
    </p:spTree>
    <p:extLst>
      <p:ext uri="{BB962C8B-B14F-4D97-AF65-F5344CB8AC3E}">
        <p14:creationId xmlns:p14="http://schemas.microsoft.com/office/powerpoint/2010/main" val="2488455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10</a:t>
            </a:fld>
            <a:endParaRPr lang="en-US" dirty="0"/>
          </a:p>
        </p:txBody>
      </p:sp>
    </p:spTree>
    <p:extLst>
      <p:ext uri="{BB962C8B-B14F-4D97-AF65-F5344CB8AC3E}">
        <p14:creationId xmlns:p14="http://schemas.microsoft.com/office/powerpoint/2010/main" val="20590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11</a:t>
            </a:fld>
            <a:endParaRPr lang="en-US" dirty="0"/>
          </a:p>
        </p:txBody>
      </p:sp>
    </p:spTree>
    <p:extLst>
      <p:ext uri="{BB962C8B-B14F-4D97-AF65-F5344CB8AC3E}">
        <p14:creationId xmlns:p14="http://schemas.microsoft.com/office/powerpoint/2010/main" val="3906346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63974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63974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14</a:t>
            </a:fld>
            <a:endParaRPr lang="en-US" dirty="0"/>
          </a:p>
        </p:txBody>
      </p:sp>
    </p:spTree>
    <p:extLst>
      <p:ext uri="{BB962C8B-B14F-4D97-AF65-F5344CB8AC3E}">
        <p14:creationId xmlns:p14="http://schemas.microsoft.com/office/powerpoint/2010/main" val="3906346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t>2</a:t>
            </a:fld>
            <a:endParaRPr lang="en-US" dirty="0"/>
          </a:p>
        </p:txBody>
      </p:sp>
    </p:spTree>
    <p:extLst>
      <p:ext uri="{BB962C8B-B14F-4D97-AF65-F5344CB8AC3E}">
        <p14:creationId xmlns:p14="http://schemas.microsoft.com/office/powerpoint/2010/main" val="1663974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85B0A02-D819-448E-8BCA-1DD395A4E017}" type="slidenum">
              <a:rPr lang="en-US" smtClean="0"/>
              <a:t>3</a:t>
            </a:fld>
            <a:endParaRPr lang="en-US" dirty="0"/>
          </a:p>
        </p:txBody>
      </p:sp>
    </p:spTree>
    <p:extLst>
      <p:ext uri="{BB962C8B-B14F-4D97-AF65-F5344CB8AC3E}">
        <p14:creationId xmlns:p14="http://schemas.microsoft.com/office/powerpoint/2010/main" val="166397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4</a:t>
            </a:fld>
            <a:endParaRPr lang="en-US" dirty="0"/>
          </a:p>
        </p:txBody>
      </p:sp>
    </p:spTree>
    <p:extLst>
      <p:ext uri="{BB962C8B-B14F-4D97-AF65-F5344CB8AC3E}">
        <p14:creationId xmlns:p14="http://schemas.microsoft.com/office/powerpoint/2010/main" val="3207832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6397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63974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7</a:t>
            </a:fld>
            <a:endParaRPr lang="en-US" dirty="0"/>
          </a:p>
        </p:txBody>
      </p:sp>
    </p:spTree>
    <p:extLst>
      <p:ext uri="{BB962C8B-B14F-4D97-AF65-F5344CB8AC3E}">
        <p14:creationId xmlns:p14="http://schemas.microsoft.com/office/powerpoint/2010/main" val="2554829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8</a:t>
            </a:fld>
            <a:endParaRPr lang="en-US" dirty="0"/>
          </a:p>
        </p:txBody>
      </p:sp>
    </p:spTree>
    <p:extLst>
      <p:ext uri="{BB962C8B-B14F-4D97-AF65-F5344CB8AC3E}">
        <p14:creationId xmlns:p14="http://schemas.microsoft.com/office/powerpoint/2010/main" val="2554829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9</a:t>
            </a:fld>
            <a:endParaRPr lang="en-US" dirty="0"/>
          </a:p>
        </p:txBody>
      </p:sp>
    </p:spTree>
    <p:extLst>
      <p:ext uri="{BB962C8B-B14F-4D97-AF65-F5344CB8AC3E}">
        <p14:creationId xmlns:p14="http://schemas.microsoft.com/office/powerpoint/2010/main" val="323818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D985E49-3E3E-4FCA-B03B-5CEE78AEC2E8}" type="datetimeFigureOut">
              <a:rPr lang="en-US" smtClean="0"/>
              <a:t>1/17/2013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D6637991-C83F-4E28-985A-DA5670F7A21B}"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985E49-3E3E-4FCA-B03B-5CEE78AEC2E8}" type="datetimeFigureOut">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985E49-3E3E-4FCA-B03B-5CEE78AEC2E8}" type="datetimeFigureOut">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985E49-3E3E-4FCA-B03B-5CEE78AEC2E8}" type="datetimeFigureOut">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985E49-3E3E-4FCA-B03B-5CEE78AEC2E8}" type="datetimeFigureOut">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D6637991-C83F-4E28-985A-DA5670F7A21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985E49-3E3E-4FCA-B03B-5CEE78AEC2E8}" type="datetimeFigureOut">
              <a:rPr lang="en-US" smtClean="0"/>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D985E49-3E3E-4FCA-B03B-5CEE78AEC2E8}" type="datetimeFigureOut">
              <a:rPr lang="en-US" smtClean="0"/>
              <a:t>1/17/2013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985E49-3E3E-4FCA-B03B-5CEE78AEC2E8}" type="datetimeFigureOut">
              <a:rPr lang="en-US" smtClean="0"/>
              <a:t>1/17/2013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85E49-3E3E-4FCA-B03B-5CEE78AEC2E8}" type="datetimeFigureOut">
              <a:rPr lang="en-US" smtClean="0"/>
              <a:t>1/17/2013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985E49-3E3E-4FCA-B03B-5CEE78AEC2E8}" type="datetimeFigureOut">
              <a:rPr lang="en-US" smtClean="0"/>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985E49-3E3E-4FCA-B03B-5CEE78AEC2E8}" type="datetimeFigureOut">
              <a:rPr lang="en-US" smtClean="0"/>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D985E49-3E3E-4FCA-B03B-5CEE78AEC2E8}" type="datetimeFigureOut">
              <a:rPr lang="en-US" smtClean="0"/>
              <a:t>1/17/2013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6637991-C83F-4E28-985A-DA5670F7A21B}"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Peggy.Ollgaard@ihs.gov" TargetMode="External"/><Relationship Id="rId5" Type="http://schemas.openxmlformats.org/officeDocument/2006/relationships/image" Target="../media/image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9.xml"/><Relationship Id="rId7" Type="http://schemas.openxmlformats.org/officeDocument/2006/relationships/package" Target="../embeddings/Microsoft_PowerPoint_Presentation1.pptx"/><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1676400"/>
          </a:xfrm>
        </p:spPr>
        <p:txBody>
          <a:bodyPr>
            <a:normAutofit fontScale="90000"/>
          </a:bodyPr>
          <a:lstStyle/>
          <a:p>
            <a:pPr algn="ctr"/>
            <a:r>
              <a:rPr lang="en-US" b="1" dirty="0">
                <a:solidFill>
                  <a:schemeClr val="bg1"/>
                </a:solidFill>
                <a:latin typeface="Arial" pitchFamily="34" charset="0"/>
                <a:cs typeface="Arial" pitchFamily="34" charset="0"/>
              </a:rPr>
              <a:t>Indian Health Service</a:t>
            </a:r>
            <a:br>
              <a:rPr lang="en-US" b="1" dirty="0">
                <a:solidFill>
                  <a:schemeClr val="bg1"/>
                </a:solidFill>
                <a:latin typeface="Arial" pitchFamily="34" charset="0"/>
                <a:cs typeface="Arial" pitchFamily="34" charset="0"/>
              </a:rPr>
            </a:br>
            <a:r>
              <a:rPr lang="en-US" b="1" dirty="0">
                <a:solidFill>
                  <a:schemeClr val="bg1"/>
                </a:solidFill>
                <a:latin typeface="Arial" pitchFamily="34" charset="0"/>
                <a:cs typeface="Arial" pitchFamily="34" charset="0"/>
              </a:rPr>
              <a:t>Portland Area Director’s Update</a:t>
            </a:r>
          </a:p>
        </p:txBody>
      </p:sp>
      <p:sp>
        <p:nvSpPr>
          <p:cNvPr id="3" name="Subtitle 2"/>
          <p:cNvSpPr>
            <a:spLocks noGrp="1"/>
          </p:cNvSpPr>
          <p:nvPr>
            <p:ph type="subTitle" idx="1"/>
          </p:nvPr>
        </p:nvSpPr>
        <p:spPr>
          <a:xfrm>
            <a:off x="685800" y="4572000"/>
            <a:ext cx="7772400" cy="1905000"/>
          </a:xfrm>
        </p:spPr>
        <p:txBody>
          <a:bodyPr>
            <a:normAutofit/>
          </a:bodyPr>
          <a:lstStyle/>
          <a:p>
            <a:pPr algn="ctr">
              <a:lnSpc>
                <a:spcPct val="80000"/>
              </a:lnSpc>
            </a:pPr>
            <a:r>
              <a:rPr lang="en-US" sz="2400" b="1" dirty="0">
                <a:solidFill>
                  <a:schemeClr val="bg1"/>
                </a:solidFill>
                <a:latin typeface="Arial" pitchFamily="34" charset="0"/>
                <a:cs typeface="Arial" pitchFamily="34" charset="0"/>
              </a:rPr>
              <a:t>Dean M </a:t>
            </a:r>
            <a:r>
              <a:rPr lang="en-US" sz="2400" b="1" dirty="0" smtClean="0">
                <a:solidFill>
                  <a:schemeClr val="bg1"/>
                </a:solidFill>
                <a:latin typeface="Arial" pitchFamily="34" charset="0"/>
                <a:cs typeface="Arial" pitchFamily="34" charset="0"/>
              </a:rPr>
              <a:t>Seyler - Area Director</a:t>
            </a:r>
            <a:endParaRPr lang="en-US" sz="2400" b="1" dirty="0">
              <a:solidFill>
                <a:schemeClr val="bg1"/>
              </a:solidFill>
              <a:latin typeface="Arial" pitchFamily="34" charset="0"/>
              <a:cs typeface="Arial" pitchFamily="34" charset="0"/>
            </a:endParaRPr>
          </a:p>
          <a:p>
            <a:pPr algn="ctr">
              <a:lnSpc>
                <a:spcPct val="80000"/>
              </a:lnSpc>
            </a:pPr>
            <a:r>
              <a:rPr lang="en-US" sz="2400" b="1" dirty="0" smtClean="0">
                <a:solidFill>
                  <a:schemeClr val="bg1"/>
                </a:solidFill>
                <a:latin typeface="Arial" pitchFamily="34" charset="0"/>
                <a:cs typeface="Arial" pitchFamily="34" charset="0"/>
              </a:rPr>
              <a:t>January 24, 2013</a:t>
            </a:r>
            <a:endParaRPr lang="en-US" sz="2400" b="1" dirty="0">
              <a:solidFill>
                <a:schemeClr val="bg1"/>
              </a:solidFill>
              <a:latin typeface="Arial" pitchFamily="34" charset="0"/>
              <a:cs typeface="Arial" pitchFamily="34" charset="0"/>
            </a:endParaRPr>
          </a:p>
          <a:p>
            <a:pPr algn="ctr">
              <a:lnSpc>
                <a:spcPct val="80000"/>
              </a:lnSpc>
              <a:defRPr/>
            </a:pPr>
            <a:r>
              <a:rPr lang="en-US" sz="2400" b="1" dirty="0" smtClean="0">
                <a:solidFill>
                  <a:schemeClr val="bg1"/>
                </a:solidFill>
                <a:latin typeface="+mj-lt"/>
              </a:rPr>
              <a:t>Quarterly </a:t>
            </a:r>
            <a:r>
              <a:rPr lang="en-US" sz="2400" b="1" dirty="0">
                <a:solidFill>
                  <a:schemeClr val="bg1"/>
                </a:solidFill>
                <a:latin typeface="+mj-lt"/>
              </a:rPr>
              <a:t>Board Meeting</a:t>
            </a:r>
          </a:p>
          <a:p>
            <a:r>
              <a:rPr lang="en-US" sz="2400" b="1" dirty="0" smtClean="0">
                <a:solidFill>
                  <a:srgbClr val="000000"/>
                </a:solidFill>
                <a:latin typeface="+mj-lt"/>
              </a:rPr>
              <a:t>Wild Horse </a:t>
            </a:r>
            <a:r>
              <a:rPr lang="en-US" sz="2400" b="1" dirty="0">
                <a:solidFill>
                  <a:srgbClr val="000000"/>
                </a:solidFill>
                <a:latin typeface="+mj-lt"/>
              </a:rPr>
              <a:t>Casino Resort</a:t>
            </a:r>
            <a:endParaRPr lang="en-US" sz="2400" b="1" dirty="0">
              <a:latin typeface="+mj-lt"/>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 name="Picture 1" descr="image001"/>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4846320" y="2362200"/>
            <a:ext cx="1478280" cy="147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6028" y="2346960"/>
            <a:ext cx="1662664" cy="149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732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117178" cy="914400"/>
          </a:xfrm>
        </p:spPr>
        <p:txBody>
          <a:bodyPr/>
          <a:lstStyle/>
          <a:p>
            <a:pPr algn="ctr"/>
            <a:r>
              <a:rPr lang="en-US" b="1" dirty="0" smtClean="0">
                <a:solidFill>
                  <a:schemeClr val="bg1"/>
                </a:solidFill>
              </a:rPr>
              <a:t>	</a:t>
            </a:r>
            <a:endParaRPr lang="en-US" b="1" dirty="0">
              <a:solidFill>
                <a:schemeClr val="bg1"/>
              </a:solidFill>
            </a:endParaRPr>
          </a:p>
        </p:txBody>
      </p:sp>
      <p:sp>
        <p:nvSpPr>
          <p:cNvPr id="3" name="Text Placeholder 2"/>
          <p:cNvSpPr>
            <a:spLocks noGrp="1"/>
          </p:cNvSpPr>
          <p:nvPr>
            <p:ph type="body" idx="1"/>
          </p:nvPr>
        </p:nvSpPr>
        <p:spPr>
          <a:xfrm>
            <a:off x="914400" y="990600"/>
            <a:ext cx="7364621" cy="1676401"/>
          </a:xfrm>
        </p:spPr>
        <p:txBody>
          <a:bodyPr>
            <a:noAutofit/>
          </a:bodyPr>
          <a:lstStyle/>
          <a:p>
            <a:pPr algn="ctr"/>
            <a:endParaRPr lang="en-US" sz="2400" b="1" dirty="0" smtClean="0">
              <a:solidFill>
                <a:schemeClr val="bg1"/>
              </a:solidFill>
            </a:endParaRPr>
          </a:p>
          <a:p>
            <a:pPr algn="ctr"/>
            <a:endParaRPr lang="en-US" sz="2400" b="1" dirty="0">
              <a:solidFill>
                <a:schemeClr val="bg1"/>
              </a:solidFill>
            </a:endParaRPr>
          </a:p>
          <a:p>
            <a:pPr algn="ctr"/>
            <a:endParaRPr lang="en-US" sz="2400" b="1" dirty="0" smtClean="0">
              <a:solidFill>
                <a:schemeClr val="bg1"/>
              </a:solidFill>
            </a:endParaRPr>
          </a:p>
          <a:p>
            <a:pPr algn="ctr"/>
            <a:r>
              <a:rPr lang="en-US" sz="3200" b="1" dirty="0" smtClean="0">
                <a:solidFill>
                  <a:schemeClr val="bg1"/>
                </a:solidFill>
                <a:latin typeface="+mj-lt"/>
              </a:rPr>
              <a:t>Questions or Comments?</a:t>
            </a:r>
            <a:endParaRPr lang="en-US" sz="3200" b="1" dirty="0">
              <a:solidFill>
                <a:schemeClr val="bg1"/>
              </a:solidFill>
              <a:latin typeface="+mj-lt"/>
            </a:endParaRPr>
          </a:p>
        </p:txBody>
      </p:sp>
      <p:pic>
        <p:nvPicPr>
          <p:cNvPr id="9"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6833" y="4724400"/>
            <a:ext cx="9006840" cy="2092881"/>
          </a:xfrm>
          <a:prstGeom prst="rect">
            <a:avLst/>
          </a:prstGeom>
          <a:noFill/>
        </p:spPr>
        <p:txBody>
          <a:bodyPr wrap="square" rtlCol="0">
            <a:spAutoFit/>
          </a:bodyPr>
          <a:lstStyle/>
          <a:p>
            <a:r>
              <a:rPr lang="en-US" sz="1400" b="1" dirty="0">
                <a:solidFill>
                  <a:schemeClr val="accent1"/>
                </a:solidFill>
              </a:rPr>
              <a:t>Our Mission... to raise the physical, mental, social, and spiritual health of American Indians and Alaska Natives to the highest level.</a:t>
            </a:r>
          </a:p>
          <a:p>
            <a:endParaRPr lang="en-US" sz="1400" b="1" dirty="0">
              <a:solidFill>
                <a:schemeClr val="accent1"/>
              </a:solidFill>
            </a:endParaRPr>
          </a:p>
          <a:p>
            <a:r>
              <a:rPr lang="en-US" sz="1400" b="1" dirty="0">
                <a:solidFill>
                  <a:schemeClr val="accent1"/>
                </a:solidFill>
              </a:rPr>
              <a:t>Our Goal... to assure that comprehensive, culturally acceptable personal and public health services are available and accessible to American Indian and Alaska Native people.</a:t>
            </a:r>
          </a:p>
          <a:p>
            <a:endParaRPr lang="en-US" sz="1400" b="1" dirty="0">
              <a:solidFill>
                <a:schemeClr val="accent1"/>
              </a:solidFill>
            </a:endParaRPr>
          </a:p>
          <a:p>
            <a:r>
              <a:rPr lang="en-US" sz="1400" b="1" dirty="0">
                <a:solidFill>
                  <a:schemeClr val="accent1"/>
                </a:solidFill>
              </a:rPr>
              <a:t>Our Foundation... to uphold the Federal Government's obligation to promote healthy American Indian and Alaska Native people, communities, and cultures and to honor and protect the inherent sovereign rights of Tribes.</a:t>
            </a:r>
          </a:p>
          <a:p>
            <a:endParaRPr lang="en-US" dirty="0"/>
          </a:p>
        </p:txBody>
      </p:sp>
    </p:spTree>
    <p:extLst>
      <p:ext uri="{BB962C8B-B14F-4D97-AF65-F5344CB8AC3E}">
        <p14:creationId xmlns:p14="http://schemas.microsoft.com/office/powerpoint/2010/main" val="2280528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90800"/>
            <a:ext cx="8930640" cy="1447800"/>
          </a:xfrm>
        </p:spPr>
        <p:txBody>
          <a:bodyPr/>
          <a:lstStyle/>
          <a:p>
            <a:pPr marL="285750" indent="-285750" algn="ctr"/>
            <a:r>
              <a:rPr lang="en-US" dirty="0" smtClean="0">
                <a:solidFill>
                  <a:schemeClr val="bg1"/>
                </a:solidFill>
              </a:rPr>
              <a:t>Portland Area</a:t>
            </a:r>
            <a:br>
              <a:rPr lang="en-US" dirty="0" smtClean="0">
                <a:solidFill>
                  <a:schemeClr val="bg1"/>
                </a:solidFill>
              </a:rPr>
            </a:br>
            <a:r>
              <a:rPr lang="en-US" dirty="0" smtClean="0">
                <a:solidFill>
                  <a:schemeClr val="bg1"/>
                </a:solidFill>
              </a:rPr>
              <a:t>User Population Numbers</a:t>
            </a:r>
            <a:r>
              <a:rPr lang="en-US" sz="4000" dirty="0" smtClean="0">
                <a:solidFill>
                  <a:schemeClr val="bg1"/>
                </a:solidFill>
              </a:rPr>
              <a:t/>
            </a:r>
            <a:br>
              <a:rPr lang="en-US" sz="4000" dirty="0" smtClean="0">
                <a:solidFill>
                  <a:schemeClr val="bg1"/>
                </a:solidFill>
              </a:rPr>
            </a:br>
            <a:r>
              <a:rPr lang="en-US" sz="2400" dirty="0" smtClean="0">
                <a:solidFill>
                  <a:schemeClr val="bg1"/>
                </a:solidFill>
              </a:rPr>
              <a:t>Steven Poitra – Area Statistical Officer</a:t>
            </a:r>
            <a:endParaRPr lang="en-US" sz="2400" b="1"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p:cNvSpPr>
          <p:nvPr/>
        </p:nvSpPr>
        <p:spPr>
          <a:xfrm>
            <a:off x="76200" y="2057400"/>
            <a:ext cx="8686800" cy="39624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endParaRPr lang="en-US" sz="2400" b="1" dirty="0" smtClean="0">
              <a:solidFill>
                <a:schemeClr val="bg1"/>
              </a:solidFill>
              <a:latin typeface="+mj-lt"/>
            </a:endParaRPr>
          </a:p>
          <a:p>
            <a:pPr marL="0">
              <a:buClr>
                <a:schemeClr val="bg1">
                  <a:lumMod val="75000"/>
                  <a:lumOff val="25000"/>
                </a:schemeClr>
              </a:buClr>
            </a:pPr>
            <a:r>
              <a:rPr lang="en-US" sz="2400" b="1" dirty="0" smtClean="0">
                <a:solidFill>
                  <a:schemeClr val="bg1"/>
                </a:solidFill>
                <a:latin typeface="+mj-lt"/>
              </a:rPr>
              <a:t>  </a:t>
            </a:r>
          </a:p>
        </p:txBody>
      </p:sp>
    </p:spTree>
    <p:extLst>
      <p:ext uri="{BB962C8B-B14F-4D97-AF65-F5344CB8AC3E}">
        <p14:creationId xmlns:p14="http://schemas.microsoft.com/office/powerpoint/2010/main" val="3413620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5867400" cy="1143000"/>
          </a:xfrm>
        </p:spPr>
        <p:txBody>
          <a:bodyPr>
            <a:normAutofit/>
          </a:bodyPr>
          <a:lstStyle/>
          <a:p>
            <a:r>
              <a:rPr lang="en-US" dirty="0" smtClean="0">
                <a:solidFill>
                  <a:schemeClr val="bg1"/>
                </a:solidFill>
              </a:rPr>
              <a:t>FY12 User Population</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fontScale="85000" lnSpcReduction="10000"/>
          </a:bodyPr>
          <a:lstStyle/>
          <a:p>
            <a:r>
              <a:rPr lang="en-US" sz="3200" dirty="0" smtClean="0">
                <a:solidFill>
                  <a:schemeClr val="accent5"/>
                </a:solidFill>
              </a:rPr>
              <a:t>Quick Stats:</a:t>
            </a:r>
          </a:p>
          <a:p>
            <a:pPr lvl="1"/>
            <a:endParaRPr lang="en-US" sz="3000" dirty="0" smtClean="0">
              <a:solidFill>
                <a:schemeClr val="accent5"/>
              </a:solidFill>
            </a:endParaRPr>
          </a:p>
          <a:p>
            <a:pPr lvl="1"/>
            <a:r>
              <a:rPr lang="en-US" sz="3000" dirty="0" smtClean="0">
                <a:solidFill>
                  <a:schemeClr val="accent5"/>
                </a:solidFill>
              </a:rPr>
              <a:t>PAIHS service </a:t>
            </a:r>
            <a:r>
              <a:rPr lang="en-US" sz="3000" dirty="0">
                <a:solidFill>
                  <a:schemeClr val="accent5"/>
                </a:solidFill>
              </a:rPr>
              <a:t>population </a:t>
            </a:r>
            <a:r>
              <a:rPr lang="en-US" sz="3000" dirty="0" smtClean="0">
                <a:solidFill>
                  <a:schemeClr val="accent5"/>
                </a:solidFill>
              </a:rPr>
              <a:t>is approximately 190,000</a:t>
            </a:r>
            <a:r>
              <a:rPr lang="en-US" sz="3000" b="1" dirty="0" smtClean="0">
                <a:solidFill>
                  <a:schemeClr val="accent5"/>
                </a:solidFill>
              </a:rPr>
              <a:t>*</a:t>
            </a:r>
          </a:p>
          <a:p>
            <a:pPr lvl="1"/>
            <a:endParaRPr lang="en-US" sz="3000" dirty="0" smtClean="0">
              <a:solidFill>
                <a:schemeClr val="accent5"/>
              </a:solidFill>
            </a:endParaRPr>
          </a:p>
          <a:p>
            <a:pPr lvl="1"/>
            <a:r>
              <a:rPr lang="en-US" sz="3000" dirty="0" smtClean="0">
                <a:solidFill>
                  <a:schemeClr val="accent5"/>
                </a:solidFill>
              </a:rPr>
              <a:t>FY12 User Population was 109,705</a:t>
            </a:r>
          </a:p>
          <a:p>
            <a:pPr lvl="2"/>
            <a:r>
              <a:rPr lang="en-US" sz="2800" dirty="0" smtClean="0">
                <a:solidFill>
                  <a:schemeClr val="accent5"/>
                </a:solidFill>
              </a:rPr>
              <a:t>FY11 was 108,118</a:t>
            </a:r>
          </a:p>
          <a:p>
            <a:pPr lvl="1"/>
            <a:endParaRPr lang="en-US" sz="3000" dirty="0" smtClean="0">
              <a:solidFill>
                <a:schemeClr val="accent5"/>
              </a:solidFill>
            </a:endParaRPr>
          </a:p>
          <a:p>
            <a:pPr lvl="1"/>
            <a:r>
              <a:rPr lang="en-US" sz="3000" dirty="0" smtClean="0">
                <a:solidFill>
                  <a:schemeClr val="accent5"/>
                </a:solidFill>
              </a:rPr>
              <a:t>Nearly one million patient </a:t>
            </a:r>
            <a:r>
              <a:rPr lang="en-US" sz="3000" dirty="0">
                <a:solidFill>
                  <a:schemeClr val="accent5"/>
                </a:solidFill>
              </a:rPr>
              <a:t>visits </a:t>
            </a:r>
            <a:r>
              <a:rPr lang="en-US" sz="3000" dirty="0" smtClean="0">
                <a:solidFill>
                  <a:schemeClr val="accent5"/>
                </a:solidFill>
              </a:rPr>
              <a:t>in FY12 (938,342)</a:t>
            </a:r>
          </a:p>
          <a:p>
            <a:pPr marL="585216" lvl="1" indent="0">
              <a:buNone/>
            </a:pPr>
            <a:endParaRPr lang="en-US" dirty="0">
              <a:solidFill>
                <a:schemeClr val="accent5"/>
              </a:solidFill>
            </a:endParaRPr>
          </a:p>
          <a:p>
            <a:pPr marL="585216" lvl="1" indent="0">
              <a:buNone/>
            </a:pPr>
            <a:endParaRPr lang="en-US" dirty="0">
              <a:solidFill>
                <a:schemeClr val="accent5"/>
              </a:solidFill>
            </a:endParaRPr>
          </a:p>
          <a:p>
            <a:pPr marL="585216" lvl="1" indent="0">
              <a:buNone/>
            </a:pPr>
            <a:r>
              <a:rPr lang="en-US" sz="1700" dirty="0" smtClean="0">
                <a:solidFill>
                  <a:schemeClr val="accent5"/>
                </a:solidFill>
              </a:rPr>
              <a:t>*As of 2009, most recent data available, IHS publication:  </a:t>
            </a:r>
            <a:r>
              <a:rPr lang="en-US" sz="1700" u="sng" dirty="0" smtClean="0">
                <a:solidFill>
                  <a:schemeClr val="accent5"/>
                </a:solidFill>
              </a:rPr>
              <a:t>Trends in Indian Health</a:t>
            </a:r>
            <a:r>
              <a:rPr lang="en-US" sz="1700" dirty="0" smtClean="0">
                <a:solidFill>
                  <a:schemeClr val="accent5"/>
                </a:solidFill>
              </a:rPr>
              <a:t>.  Service population is </a:t>
            </a:r>
            <a:r>
              <a:rPr lang="en-US" sz="1700" u="sng" dirty="0" smtClean="0">
                <a:solidFill>
                  <a:schemeClr val="accent5"/>
                </a:solidFill>
              </a:rPr>
              <a:t>not</a:t>
            </a:r>
            <a:r>
              <a:rPr lang="en-US" sz="1700" dirty="0" smtClean="0">
                <a:solidFill>
                  <a:schemeClr val="accent5"/>
                </a:solidFill>
              </a:rPr>
              <a:t> AI/AN census population.</a:t>
            </a:r>
            <a:r>
              <a:rPr lang="en-US" dirty="0" smtClean="0">
                <a:solidFill>
                  <a:schemeClr val="accent5"/>
                </a:solidFill>
              </a:rPr>
              <a:t> </a:t>
            </a:r>
            <a:endParaRPr lang="en-US" dirty="0">
              <a:solidFill>
                <a:schemeClr val="accent5"/>
              </a:solidFill>
            </a:endParaRPr>
          </a:p>
        </p:txBody>
      </p:sp>
    </p:spTree>
    <p:extLst>
      <p:ext uri="{BB962C8B-B14F-4D97-AF65-F5344CB8AC3E}">
        <p14:creationId xmlns:p14="http://schemas.microsoft.com/office/powerpoint/2010/main" val="1712399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5867400" cy="1143000"/>
          </a:xfrm>
        </p:spPr>
        <p:txBody>
          <a:bodyPr>
            <a:normAutofit/>
          </a:bodyPr>
          <a:lstStyle/>
          <a:p>
            <a:r>
              <a:rPr lang="en-US" dirty="0" smtClean="0">
                <a:solidFill>
                  <a:schemeClr val="bg1"/>
                </a:solidFill>
              </a:rPr>
              <a:t>FY12 User Population</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Content Placeholder 8"/>
          <p:cNvGraphicFramePr>
            <a:graphicFrameLocks noGrp="1"/>
          </p:cNvGraphicFramePr>
          <p:nvPr>
            <p:ph idx="1"/>
            <p:extLst>
              <p:ext uri="{D42A27DB-BD31-4B8C-83A1-F6EECF244321}">
                <p14:modId xmlns:p14="http://schemas.microsoft.com/office/powerpoint/2010/main" val="1094820679"/>
              </p:ext>
            </p:extLst>
          </p:nvPr>
        </p:nvGraphicFramePr>
        <p:xfrm>
          <a:off x="548640" y="1759902"/>
          <a:ext cx="8046720" cy="4389120"/>
        </p:xfrm>
        <a:graphic>
          <a:graphicData uri="http://schemas.openxmlformats.org/drawingml/2006/table">
            <a:tbl>
              <a:tblPr firstRow="1" firstCol="1" bandRow="1"/>
              <a:tblGrid>
                <a:gridCol w="2194560"/>
                <a:gridCol w="914400"/>
                <a:gridCol w="914400"/>
                <a:gridCol w="2194560"/>
                <a:gridCol w="914400"/>
                <a:gridCol w="914400"/>
              </a:tblGrid>
              <a:tr h="0">
                <a:tc>
                  <a:txBody>
                    <a:bodyPr/>
                    <a:lstStyle/>
                    <a:p>
                      <a:pPr marL="0" marR="0" algn="ctr">
                        <a:spcBef>
                          <a:spcPts val="0"/>
                        </a:spcBef>
                        <a:spcAft>
                          <a:spcPts val="0"/>
                        </a:spcAft>
                      </a:pPr>
                      <a:r>
                        <a:rPr lang="en-US" sz="1200" b="1" dirty="0">
                          <a:effectLst/>
                          <a:latin typeface="Times New Roman"/>
                          <a:ea typeface="Calibri"/>
                          <a:cs typeface="Times New Roman"/>
                        </a:rPr>
                        <a:t> </a:t>
                      </a:r>
                      <a:endParaRPr lang="en-US" sz="12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lumOff val="25000"/>
                      </a:schemeClr>
                    </a:solidFill>
                  </a:tcPr>
                </a:tc>
                <a:tc>
                  <a:txBody>
                    <a:bodyPr/>
                    <a:lstStyle/>
                    <a:p>
                      <a:pPr marL="0" marR="0" algn="ctr">
                        <a:spcBef>
                          <a:spcPts val="0"/>
                        </a:spcBef>
                        <a:spcAft>
                          <a:spcPts val="0"/>
                        </a:spcAft>
                      </a:pPr>
                      <a:r>
                        <a:rPr lang="en-US" sz="1200" b="1">
                          <a:effectLst/>
                          <a:latin typeface="Times New Roman"/>
                          <a:ea typeface="Calibri"/>
                          <a:cs typeface="Times New Roman"/>
                        </a:rPr>
                        <a:t>User Pop</a:t>
                      </a:r>
                      <a:endParaRPr lang="en-US" sz="1200">
                        <a:effectLst/>
                        <a:latin typeface="Times New Roman"/>
                        <a:ea typeface="Calibri"/>
                        <a:cs typeface="Times New Roman"/>
                      </a:endParaRPr>
                    </a:p>
                    <a:p>
                      <a:pPr marL="0" marR="0" algn="ctr">
                        <a:spcBef>
                          <a:spcPts val="0"/>
                        </a:spcBef>
                        <a:spcAft>
                          <a:spcPts val="0"/>
                        </a:spcAft>
                      </a:pPr>
                      <a:r>
                        <a:rPr lang="en-US" sz="1200" b="1">
                          <a:effectLst/>
                          <a:latin typeface="Times New Roman"/>
                          <a:ea typeface="Calibri"/>
                          <a:cs typeface="Times New Roman"/>
                        </a:rPr>
                        <a:t>FY 2011</a:t>
                      </a:r>
                      <a:endParaRPr lang="en-US" sz="12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lumOff val="25000"/>
                      </a:schemeClr>
                    </a:solidFill>
                  </a:tcPr>
                </a:tc>
                <a:tc>
                  <a:txBody>
                    <a:bodyPr/>
                    <a:lstStyle/>
                    <a:p>
                      <a:pPr marL="0" marR="0" algn="ctr">
                        <a:spcBef>
                          <a:spcPts val="0"/>
                        </a:spcBef>
                        <a:spcAft>
                          <a:spcPts val="0"/>
                        </a:spcAft>
                      </a:pPr>
                      <a:r>
                        <a:rPr lang="en-US" sz="1200" b="1">
                          <a:effectLst/>
                          <a:latin typeface="Times New Roman"/>
                          <a:ea typeface="Calibri"/>
                          <a:cs typeface="Times New Roman"/>
                        </a:rPr>
                        <a:t>User Pop</a:t>
                      </a:r>
                      <a:endParaRPr lang="en-US" sz="1200">
                        <a:effectLst/>
                        <a:latin typeface="Times New Roman"/>
                        <a:ea typeface="Calibri"/>
                        <a:cs typeface="Times New Roman"/>
                      </a:endParaRPr>
                    </a:p>
                    <a:p>
                      <a:pPr marL="0" marR="0" algn="ctr">
                        <a:spcBef>
                          <a:spcPts val="0"/>
                        </a:spcBef>
                        <a:spcAft>
                          <a:spcPts val="0"/>
                        </a:spcAft>
                      </a:pPr>
                      <a:r>
                        <a:rPr lang="en-US" sz="1200" b="1">
                          <a:effectLst/>
                          <a:latin typeface="Times New Roman"/>
                          <a:ea typeface="Calibri"/>
                          <a:cs typeface="Times New Roman"/>
                        </a:rPr>
                        <a:t>FY 2012</a:t>
                      </a:r>
                      <a:endParaRPr lang="en-US" sz="12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lumOff val="25000"/>
                      </a:schemeClr>
                    </a:solidFill>
                  </a:tcPr>
                </a:tc>
                <a:tc>
                  <a:txBody>
                    <a:bodyPr/>
                    <a:lstStyle/>
                    <a:p>
                      <a:pPr marL="0" marR="0" algn="ctr">
                        <a:spcBef>
                          <a:spcPts val="0"/>
                        </a:spcBef>
                        <a:spcAft>
                          <a:spcPts val="0"/>
                        </a:spcAft>
                      </a:pPr>
                      <a:r>
                        <a:rPr lang="en-US" sz="1200" b="1">
                          <a:effectLst/>
                          <a:latin typeface="Times New Roman"/>
                          <a:ea typeface="Calibri"/>
                          <a:cs typeface="Times New Roman"/>
                        </a:rPr>
                        <a:t> </a:t>
                      </a:r>
                      <a:endParaRPr lang="en-US" sz="12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lumOff val="25000"/>
                      </a:schemeClr>
                    </a:solidFill>
                  </a:tcPr>
                </a:tc>
                <a:tc>
                  <a:txBody>
                    <a:bodyPr/>
                    <a:lstStyle/>
                    <a:p>
                      <a:pPr marL="0" marR="0" algn="ctr">
                        <a:spcBef>
                          <a:spcPts val="0"/>
                        </a:spcBef>
                        <a:spcAft>
                          <a:spcPts val="0"/>
                        </a:spcAft>
                      </a:pPr>
                      <a:r>
                        <a:rPr lang="en-US" sz="1200" b="1">
                          <a:effectLst/>
                          <a:latin typeface="Times New Roman"/>
                          <a:ea typeface="Calibri"/>
                          <a:cs typeface="Times New Roman"/>
                        </a:rPr>
                        <a:t>User Pop</a:t>
                      </a:r>
                      <a:endParaRPr lang="en-US" sz="1200">
                        <a:effectLst/>
                        <a:latin typeface="Times New Roman"/>
                        <a:ea typeface="Calibri"/>
                        <a:cs typeface="Times New Roman"/>
                      </a:endParaRPr>
                    </a:p>
                    <a:p>
                      <a:pPr marL="0" marR="0" algn="ctr">
                        <a:spcBef>
                          <a:spcPts val="0"/>
                        </a:spcBef>
                        <a:spcAft>
                          <a:spcPts val="0"/>
                        </a:spcAft>
                      </a:pPr>
                      <a:r>
                        <a:rPr lang="en-US" sz="1200" b="1">
                          <a:effectLst/>
                          <a:latin typeface="Times New Roman"/>
                          <a:ea typeface="Calibri"/>
                          <a:cs typeface="Times New Roman"/>
                        </a:rPr>
                        <a:t>FY 2011</a:t>
                      </a:r>
                      <a:endParaRPr lang="en-US" sz="12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lumOff val="25000"/>
                      </a:schemeClr>
                    </a:solidFill>
                  </a:tcPr>
                </a:tc>
                <a:tc>
                  <a:txBody>
                    <a:bodyPr/>
                    <a:lstStyle/>
                    <a:p>
                      <a:pPr marL="0" marR="0" algn="ctr">
                        <a:spcBef>
                          <a:spcPts val="0"/>
                        </a:spcBef>
                        <a:spcAft>
                          <a:spcPts val="0"/>
                        </a:spcAft>
                      </a:pPr>
                      <a:r>
                        <a:rPr lang="en-US" sz="1200" b="1" dirty="0">
                          <a:effectLst/>
                          <a:latin typeface="Times New Roman"/>
                          <a:ea typeface="Calibri"/>
                          <a:cs typeface="Times New Roman"/>
                        </a:rPr>
                        <a:t>User Pop</a:t>
                      </a:r>
                      <a:endParaRPr lang="en-US" sz="1200" dirty="0">
                        <a:effectLst/>
                        <a:latin typeface="Times New Roman"/>
                        <a:ea typeface="Calibri"/>
                        <a:cs typeface="Times New Roman"/>
                      </a:endParaRPr>
                    </a:p>
                    <a:p>
                      <a:pPr marL="0" marR="0" algn="ctr">
                        <a:spcBef>
                          <a:spcPts val="0"/>
                        </a:spcBef>
                        <a:spcAft>
                          <a:spcPts val="0"/>
                        </a:spcAft>
                      </a:pPr>
                      <a:r>
                        <a:rPr lang="en-US" sz="1200" b="1" dirty="0">
                          <a:effectLst/>
                          <a:latin typeface="Times New Roman"/>
                          <a:ea typeface="Calibri"/>
                          <a:cs typeface="Times New Roman"/>
                        </a:rPr>
                        <a:t>FY 2012</a:t>
                      </a:r>
                      <a:endParaRPr lang="en-US" sz="12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lumOff val="25000"/>
                      </a:schemeClr>
                    </a:solidFill>
                  </a:tcPr>
                </a:tc>
              </a:tr>
              <a:tr h="0">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Burns Paiute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215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207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Port Gamble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1,531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1,609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Chehalis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1,245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1,159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Puyallup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7,773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7,042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Coeur d’Alene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5,014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4,990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Quileute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674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725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Colville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8,384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8,481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Quinault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2,511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2,605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Coos, Lower Umpqua, Siuslaw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778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722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Samish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593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2060"/>
                          </a:solidFill>
                          <a:effectLst/>
                          <a:latin typeface="Times New Roman"/>
                          <a:ea typeface="Calibri"/>
                          <a:cs typeface="Times New Roman"/>
                        </a:rPr>
                        <a:t>710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Coquille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1,163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1,107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Sauk-Suiattle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accent5"/>
                          </a:solidFill>
                          <a:effectLst/>
                          <a:latin typeface="Times New Roman"/>
                          <a:ea typeface="Calibri"/>
                          <a:cs typeface="Times New Roman"/>
                        </a:rPr>
                        <a:t>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Cow Creek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2,580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2060"/>
                          </a:solidFill>
                          <a:effectLst/>
                          <a:latin typeface="Times New Roman"/>
                          <a:ea typeface="Calibri"/>
                          <a:cs typeface="Times New Roman"/>
                        </a:rPr>
                        <a:t>2,448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err="1">
                          <a:solidFill>
                            <a:schemeClr val="bg1"/>
                          </a:solidFill>
                          <a:effectLst/>
                          <a:latin typeface="Times New Roman"/>
                          <a:ea typeface="Calibri"/>
                          <a:cs typeface="Times New Roman"/>
                        </a:rPr>
                        <a:t>Shoalwater</a:t>
                      </a:r>
                      <a:r>
                        <a:rPr lang="en-US" sz="1200" dirty="0">
                          <a:solidFill>
                            <a:schemeClr val="bg1"/>
                          </a:solidFill>
                          <a:effectLst/>
                          <a:latin typeface="Times New Roman"/>
                          <a:ea typeface="Calibri"/>
                          <a:cs typeface="Times New Roman"/>
                        </a:rPr>
                        <a:t> Bay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419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417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Cowlitz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2,422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3,190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effectLst/>
                          <a:latin typeface="Times New Roman"/>
                          <a:ea typeface="Calibri"/>
                          <a:cs typeface="Times New Roman"/>
                        </a:rPr>
                        <a:t>Shoshone Bannock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6,271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6,312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Grand </a:t>
                      </a:r>
                      <a:r>
                        <a:rPr lang="en-US" sz="1200" dirty="0" err="1">
                          <a:solidFill>
                            <a:schemeClr val="bg1"/>
                          </a:solidFill>
                          <a:effectLst/>
                          <a:latin typeface="Times New Roman"/>
                          <a:ea typeface="Calibri"/>
                          <a:cs typeface="Times New Roman"/>
                        </a:rPr>
                        <a:t>Ronde</a:t>
                      </a:r>
                      <a:endParaRPr lang="en-US" sz="1200" dirty="0">
                        <a:solidFill>
                          <a:schemeClr val="bg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accent5"/>
                          </a:solidFill>
                          <a:effectLst/>
                          <a:latin typeface="Times New Roman"/>
                          <a:ea typeface="Calibri"/>
                          <a:cs typeface="Times New Roman"/>
                        </a:rPr>
                        <a:t>3,703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3,948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Siletz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5,207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2060"/>
                          </a:solidFill>
                          <a:effectLst/>
                          <a:latin typeface="Times New Roman"/>
                          <a:ea typeface="Calibri"/>
                          <a:cs typeface="Times New Roman"/>
                        </a:rPr>
                        <a:t>5,275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Hoh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effectLst/>
                          <a:latin typeface="Times New Roman"/>
                          <a:ea typeface="Calibri"/>
                          <a:cs typeface="Times New Roman"/>
                        </a:rPr>
                        <a:t>Skokomish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accent5"/>
                          </a:solidFill>
                          <a:effectLst/>
                          <a:latin typeface="Times New Roman"/>
                          <a:ea typeface="Calibri"/>
                          <a:cs typeface="Times New Roman"/>
                        </a:rPr>
                        <a:t>853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2060"/>
                          </a:solidFill>
                          <a:effectLst/>
                          <a:latin typeface="Times New Roman"/>
                          <a:ea typeface="Calibri"/>
                          <a:cs typeface="Times New Roman"/>
                        </a:rPr>
                        <a:t>832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Jamestown </a:t>
                      </a:r>
                      <a:r>
                        <a:rPr lang="en-US" sz="1200" dirty="0" err="1">
                          <a:solidFill>
                            <a:schemeClr val="bg1"/>
                          </a:solidFill>
                          <a:effectLst/>
                          <a:latin typeface="Times New Roman"/>
                          <a:ea typeface="Calibri"/>
                          <a:cs typeface="Times New Roman"/>
                        </a:rPr>
                        <a:t>S’klallam</a:t>
                      </a:r>
                      <a:endParaRPr lang="en-US" sz="1200" dirty="0">
                        <a:solidFill>
                          <a:schemeClr val="bg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509*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204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Snoqualmie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249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2060"/>
                          </a:solidFill>
                          <a:effectLst/>
                          <a:latin typeface="Times New Roman"/>
                          <a:ea typeface="Calibri"/>
                          <a:cs typeface="Times New Roman"/>
                        </a:rPr>
                        <a:t>412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err="1">
                          <a:solidFill>
                            <a:schemeClr val="bg1"/>
                          </a:solidFill>
                          <a:effectLst/>
                          <a:latin typeface="Times New Roman"/>
                          <a:ea typeface="Calibri"/>
                          <a:cs typeface="Times New Roman"/>
                        </a:rPr>
                        <a:t>Kalispel</a:t>
                      </a:r>
                      <a:endParaRPr lang="en-US" sz="1200" dirty="0">
                        <a:solidFill>
                          <a:schemeClr val="bg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554*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565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effectLst/>
                          <a:latin typeface="Times New Roman"/>
                          <a:ea typeface="Calibri"/>
                          <a:cs typeface="Times New Roman"/>
                        </a:rPr>
                        <a:t>Spokane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1,628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1,681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Klamath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2,520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2,950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Squaxin Island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accent5"/>
                          </a:solidFill>
                          <a:effectLst/>
                          <a:latin typeface="Times New Roman"/>
                          <a:ea typeface="Calibri"/>
                          <a:cs typeface="Times New Roman"/>
                        </a:rPr>
                        <a:t>795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743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Kootenai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183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182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effectLst/>
                          <a:latin typeface="Times New Roman"/>
                          <a:ea typeface="Calibri"/>
                          <a:cs typeface="Times New Roman"/>
                        </a:rPr>
                        <a:t>Stillaguamish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107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Lower Elwha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856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888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Suquamish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542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558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Lummi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4,361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4,305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Swinomish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1,233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2060"/>
                          </a:solidFill>
                          <a:effectLst/>
                          <a:latin typeface="Times New Roman"/>
                          <a:ea typeface="Calibri"/>
                          <a:cs typeface="Times New Roman"/>
                        </a:rPr>
                        <a:t>1,288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Makah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2,244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2,304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Tulalip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5,021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5,023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Muckleshoot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4,402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4,857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Umatilla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3,066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3,052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Nez Perce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3,971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3,974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Upper Skagit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517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506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Nisqually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1,715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1,872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Warm Springs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5,669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5,643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Nooksack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1,086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1,190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Western Oregon Service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2,790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2,661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NW Band of Shoshoni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effectLst/>
                          <a:latin typeface="Times New Roman"/>
                          <a:ea typeface="Calibri"/>
                          <a:cs typeface="Times New Roman"/>
                        </a:rPr>
                        <a:t>Yakama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accent5"/>
                          </a:solidFill>
                          <a:effectLst/>
                          <a:latin typeface="Times New Roman"/>
                          <a:ea typeface="Calibri"/>
                          <a:cs typeface="Times New Roman"/>
                        </a:rPr>
                        <a:t>12,629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2060"/>
                          </a:solidFill>
                          <a:effectLst/>
                          <a:latin typeface="Times New Roman"/>
                          <a:ea typeface="Calibri"/>
                          <a:cs typeface="Times New Roman"/>
                        </a:rPr>
                        <a:t>12,862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69139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p:cNvSpPr>
          <p:nvPr/>
        </p:nvSpPr>
        <p:spPr>
          <a:xfrm>
            <a:off x="76200" y="2057400"/>
            <a:ext cx="8686800" cy="39624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endParaRPr lang="en-US" sz="2400" b="1" dirty="0" smtClean="0">
              <a:solidFill>
                <a:schemeClr val="bg1"/>
              </a:solidFill>
              <a:latin typeface="+mj-lt"/>
            </a:endParaRPr>
          </a:p>
          <a:p>
            <a:pPr marL="0">
              <a:buClr>
                <a:schemeClr val="bg1">
                  <a:lumMod val="75000"/>
                  <a:lumOff val="25000"/>
                </a:schemeClr>
              </a:buClr>
            </a:pPr>
            <a:r>
              <a:rPr lang="en-US" sz="2400" b="1" dirty="0" smtClean="0">
                <a:solidFill>
                  <a:schemeClr val="bg1"/>
                </a:solidFill>
                <a:latin typeface="+mj-lt"/>
              </a:rPr>
              <a:t>  </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328034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6934200" cy="1477962"/>
          </a:xfrm>
        </p:spPr>
        <p:txBody>
          <a:bodyPr>
            <a:normAutofit fontScale="90000"/>
          </a:bodyPr>
          <a:lstStyle/>
          <a:p>
            <a:r>
              <a:rPr lang="en-US" sz="4000" dirty="0">
                <a:solidFill>
                  <a:prstClr val="black"/>
                </a:solidFill>
              </a:rPr>
              <a:t>Renew And Strengthen Our Partnership With Tribes</a:t>
            </a:r>
            <a:r>
              <a:rPr lang="en-US" sz="4800" dirty="0">
                <a:solidFill>
                  <a:prstClr val="black"/>
                </a:solidFill>
              </a:rPr>
              <a:t/>
            </a:r>
            <a:br>
              <a:rPr lang="en-US" sz="4800" dirty="0">
                <a:solidFill>
                  <a:prstClr val="black"/>
                </a:solidFill>
              </a:rPr>
            </a:b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228600" y="1600200"/>
            <a:ext cx="8686800" cy="470916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endParaRPr lang="en-US" sz="2400" b="1" dirty="0" smtClean="0">
              <a:solidFill>
                <a:schemeClr val="bg1"/>
              </a:solidFill>
              <a:latin typeface="+mj-lt"/>
            </a:endParaRPr>
          </a:p>
          <a:p>
            <a:pPr marL="342900" indent="-342900">
              <a:buClr>
                <a:schemeClr val="bg1">
                  <a:lumMod val="75000"/>
                  <a:lumOff val="25000"/>
                </a:schemeClr>
              </a:buClr>
              <a:buFont typeface="Wingdings" pitchFamily="2" charset="2"/>
              <a:buChar char="v"/>
            </a:pPr>
            <a:r>
              <a:rPr lang="en-US" sz="2400" b="1" dirty="0" smtClean="0">
                <a:solidFill>
                  <a:schemeClr val="bg1"/>
                </a:solidFill>
                <a:latin typeface="+mj-lt"/>
              </a:rPr>
              <a:t>2013 DHHS Regional Tribal Consultation</a:t>
            </a:r>
          </a:p>
          <a:p>
            <a:pPr marL="1138428" lvl="1" indent="-342900">
              <a:buClr>
                <a:schemeClr val="bg1">
                  <a:lumMod val="75000"/>
                  <a:lumOff val="25000"/>
                </a:schemeClr>
              </a:buClr>
              <a:buFont typeface="Wingdings" pitchFamily="2" charset="2"/>
              <a:buChar char="v"/>
            </a:pPr>
            <a:r>
              <a:rPr lang="en-US" sz="2200" b="1" dirty="0" smtClean="0">
                <a:solidFill>
                  <a:schemeClr val="bg1"/>
                </a:solidFill>
                <a:latin typeface="+mj-lt"/>
              </a:rPr>
              <a:t>Information Coming Soon</a:t>
            </a:r>
          </a:p>
          <a:p>
            <a:pPr marL="0">
              <a:buClr>
                <a:schemeClr val="bg1">
                  <a:lumMod val="75000"/>
                  <a:lumOff val="25000"/>
                </a:schemeClr>
              </a:buClr>
            </a:pPr>
            <a:endParaRPr lang="en-US" sz="2400" b="1" dirty="0" smtClean="0">
              <a:solidFill>
                <a:schemeClr val="bg1"/>
              </a:solidFill>
              <a:latin typeface="+mj-lt"/>
            </a:endParaRPr>
          </a:p>
          <a:p>
            <a:pPr marL="342900" indent="-342900">
              <a:buClr>
                <a:schemeClr val="bg1">
                  <a:lumMod val="75000"/>
                  <a:lumOff val="25000"/>
                </a:schemeClr>
              </a:buClr>
              <a:buFont typeface="Wingdings" pitchFamily="2" charset="2"/>
              <a:buChar char="v"/>
            </a:pPr>
            <a:r>
              <a:rPr lang="en-US" sz="2400" b="1" dirty="0" smtClean="0">
                <a:solidFill>
                  <a:schemeClr val="bg1"/>
                </a:solidFill>
                <a:latin typeface="+mj-lt"/>
              </a:rPr>
              <a:t>CHS Meeting Rescheduled </a:t>
            </a:r>
          </a:p>
          <a:p>
            <a:pPr marL="1138428" lvl="1" indent="-342900">
              <a:buClr>
                <a:schemeClr val="bg1">
                  <a:lumMod val="75000"/>
                  <a:lumOff val="25000"/>
                </a:schemeClr>
              </a:buClr>
              <a:buFont typeface="Wingdings" pitchFamily="2" charset="2"/>
              <a:buChar char="v"/>
            </a:pPr>
            <a:r>
              <a:rPr lang="en-US" sz="2200" b="1" dirty="0" smtClean="0">
                <a:solidFill>
                  <a:schemeClr val="bg1"/>
                </a:solidFill>
                <a:latin typeface="+mj-lt"/>
              </a:rPr>
              <a:t>February 20</a:t>
            </a:r>
            <a:r>
              <a:rPr lang="en-US" sz="2200" b="1" baseline="30000" dirty="0" smtClean="0">
                <a:solidFill>
                  <a:schemeClr val="bg1"/>
                </a:solidFill>
                <a:latin typeface="+mj-lt"/>
              </a:rPr>
              <a:t>th</a:t>
            </a:r>
            <a:r>
              <a:rPr lang="en-US" sz="2200" b="1" dirty="0" smtClean="0">
                <a:solidFill>
                  <a:schemeClr val="bg1"/>
                </a:solidFill>
                <a:latin typeface="+mj-lt"/>
              </a:rPr>
              <a:t> and 21st</a:t>
            </a:r>
          </a:p>
          <a:p>
            <a:pPr marL="1138428" lvl="1" indent="-342900">
              <a:buClr>
                <a:schemeClr val="bg1">
                  <a:lumMod val="75000"/>
                  <a:lumOff val="25000"/>
                </a:schemeClr>
              </a:buClr>
              <a:buFont typeface="Wingdings" pitchFamily="2" charset="2"/>
              <a:buChar char="v"/>
            </a:pPr>
            <a:r>
              <a:rPr lang="en-US" sz="2200" b="1" dirty="0" smtClean="0">
                <a:solidFill>
                  <a:schemeClr val="bg1"/>
                </a:solidFill>
                <a:latin typeface="+mj-lt"/>
              </a:rPr>
              <a:t>Sheraton </a:t>
            </a:r>
            <a:r>
              <a:rPr lang="en-US" sz="2200" b="1" dirty="0">
                <a:solidFill>
                  <a:schemeClr val="bg1"/>
                </a:solidFill>
                <a:latin typeface="+mj-lt"/>
              </a:rPr>
              <a:t>Denver </a:t>
            </a:r>
            <a:r>
              <a:rPr lang="en-US" sz="2200" b="1" dirty="0" smtClean="0">
                <a:solidFill>
                  <a:schemeClr val="bg1"/>
                </a:solidFill>
                <a:latin typeface="+mj-lt"/>
              </a:rPr>
              <a:t>Downtown</a:t>
            </a:r>
          </a:p>
          <a:p>
            <a:pPr marL="795528" lvl="1" indent="0">
              <a:buClr>
                <a:schemeClr val="bg1">
                  <a:lumMod val="75000"/>
                  <a:lumOff val="25000"/>
                </a:schemeClr>
              </a:buClr>
            </a:pPr>
            <a:endParaRPr lang="en-US" sz="2200" b="1" dirty="0" smtClean="0">
              <a:solidFill>
                <a:schemeClr val="bg1"/>
              </a:solidFill>
              <a:latin typeface="+mj-lt"/>
            </a:endParaRPr>
          </a:p>
          <a:p>
            <a:pPr marL="342900" indent="-342900">
              <a:buClr>
                <a:schemeClr val="bg1">
                  <a:lumMod val="75000"/>
                  <a:lumOff val="25000"/>
                </a:schemeClr>
              </a:buClr>
              <a:buFont typeface="Wingdings" pitchFamily="2" charset="2"/>
              <a:buChar char="v"/>
            </a:pPr>
            <a:r>
              <a:rPr lang="en-US" sz="2400" b="1" dirty="0" smtClean="0">
                <a:solidFill>
                  <a:schemeClr val="bg1"/>
                </a:solidFill>
                <a:latin typeface="+mj-lt"/>
              </a:rPr>
              <a:t>Title 1 Agreement Obligations</a:t>
            </a:r>
          </a:p>
          <a:p>
            <a:pPr marL="1138428" lvl="1" indent="-342900">
              <a:buClr>
                <a:schemeClr val="bg1">
                  <a:lumMod val="75000"/>
                  <a:lumOff val="25000"/>
                </a:schemeClr>
              </a:buClr>
              <a:buFont typeface="Wingdings" pitchFamily="2" charset="2"/>
              <a:buChar char="v"/>
            </a:pPr>
            <a:r>
              <a:rPr lang="en-US" sz="2200" b="1" dirty="0" smtClean="0">
                <a:solidFill>
                  <a:schemeClr val="bg1"/>
                </a:solidFill>
                <a:latin typeface="+mj-lt"/>
              </a:rPr>
              <a:t>Annual Performance Reporting</a:t>
            </a:r>
          </a:p>
          <a:p>
            <a:pPr marL="0">
              <a:buClr>
                <a:schemeClr val="bg1">
                  <a:lumMod val="75000"/>
                  <a:lumOff val="25000"/>
                </a:schemeClr>
              </a:buClr>
            </a:pPr>
            <a:endParaRPr lang="en-US" sz="2400" b="1" dirty="0" smtClean="0">
              <a:solidFill>
                <a:schemeClr val="bg1"/>
              </a:solidFill>
              <a:latin typeface="+mj-lt"/>
            </a:endParaRPr>
          </a:p>
        </p:txBody>
      </p:sp>
    </p:spTree>
    <p:extLst>
      <p:ext uri="{BB962C8B-B14F-4D97-AF65-F5344CB8AC3E}">
        <p14:creationId xmlns:p14="http://schemas.microsoft.com/office/powerpoint/2010/main" val="3952579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5867400" cy="1143000"/>
          </a:xfrm>
        </p:spPr>
        <p:txBody>
          <a:bodyPr>
            <a:normAutofit fontScale="90000"/>
          </a:bodyPr>
          <a:lstStyle/>
          <a:p>
            <a:r>
              <a:rPr lang="en-US" sz="3600" dirty="0">
                <a:solidFill>
                  <a:prstClr val="black"/>
                </a:solidFill>
              </a:rPr>
              <a:t>Renew And Strengthen Our Partnership With Tribes</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algn="ctr">
              <a:buClr>
                <a:schemeClr val="bg1">
                  <a:lumMod val="75000"/>
                  <a:lumOff val="25000"/>
                </a:schemeClr>
              </a:buClr>
            </a:pPr>
            <a:r>
              <a:rPr lang="en-US" sz="3200" b="1" u="sng" dirty="0" smtClean="0">
                <a:solidFill>
                  <a:schemeClr val="bg1"/>
                </a:solidFill>
                <a:latin typeface="+mj-lt"/>
              </a:rPr>
              <a:t>ARRA Wrap Up</a:t>
            </a:r>
            <a:endParaRPr lang="en-US" sz="3200" b="1" u="sng" dirty="0" smtClean="0">
              <a:solidFill>
                <a:schemeClr val="bg1"/>
              </a:solidFill>
              <a:latin typeface="+mj-lt"/>
            </a:endParaRPr>
          </a:p>
          <a:p>
            <a:pPr marL="342900" indent="-342900">
              <a:buClr>
                <a:schemeClr val="bg1">
                  <a:lumMod val="75000"/>
                  <a:lumOff val="25000"/>
                </a:schemeClr>
              </a:buClr>
              <a:buFont typeface="Wingdings" pitchFamily="2" charset="2"/>
              <a:buChar char="v"/>
            </a:pPr>
            <a:r>
              <a:rPr lang="en-US" sz="2400" b="1" dirty="0">
                <a:solidFill>
                  <a:schemeClr val="bg1"/>
                </a:solidFill>
                <a:latin typeface="+mj-lt"/>
              </a:rPr>
              <a:t>Portland Area learned in December that it was the “first” in several regards.</a:t>
            </a:r>
          </a:p>
          <a:p>
            <a:pPr marL="1138428" lvl="1" indent="-342900">
              <a:buClr>
                <a:schemeClr val="bg1">
                  <a:lumMod val="75000"/>
                  <a:lumOff val="25000"/>
                </a:schemeClr>
              </a:buClr>
              <a:buFont typeface="Wingdings" pitchFamily="2" charset="2"/>
              <a:buChar char="v"/>
            </a:pPr>
            <a:r>
              <a:rPr lang="en-US" sz="2200" b="1" dirty="0">
                <a:solidFill>
                  <a:schemeClr val="bg1"/>
                </a:solidFill>
                <a:latin typeface="+mj-lt"/>
              </a:rPr>
              <a:t>First of the 12 IHS Areas to obligate an ARRA project fund.</a:t>
            </a:r>
          </a:p>
          <a:p>
            <a:pPr marL="1138428" lvl="1" indent="-342900">
              <a:buClr>
                <a:schemeClr val="bg1">
                  <a:lumMod val="75000"/>
                  <a:lumOff val="25000"/>
                </a:schemeClr>
              </a:buClr>
              <a:buFont typeface="Wingdings" pitchFamily="2" charset="2"/>
              <a:buChar char="v"/>
            </a:pPr>
            <a:r>
              <a:rPr lang="en-US" sz="2200" b="1" dirty="0">
                <a:solidFill>
                  <a:schemeClr val="bg1"/>
                </a:solidFill>
                <a:latin typeface="+mj-lt"/>
              </a:rPr>
              <a:t>First of the 12 IHS Areas to have an ARRA project constructed.</a:t>
            </a:r>
          </a:p>
          <a:p>
            <a:pPr marL="1138428" lvl="1" indent="-342900">
              <a:buClr>
                <a:schemeClr val="bg1">
                  <a:lumMod val="75000"/>
                  <a:lumOff val="25000"/>
                </a:schemeClr>
              </a:buClr>
              <a:buFont typeface="Wingdings" pitchFamily="2" charset="2"/>
              <a:buChar char="v"/>
            </a:pPr>
            <a:r>
              <a:rPr lang="en-US" sz="2200" b="1" dirty="0">
                <a:solidFill>
                  <a:schemeClr val="bg1"/>
                </a:solidFill>
                <a:latin typeface="+mj-lt"/>
              </a:rPr>
              <a:t>First of the 12 IHS Areas to complete and administratively close-out its ARRA projects.</a:t>
            </a:r>
          </a:p>
          <a:p>
            <a:pPr marL="342900" indent="-342900">
              <a:buClr>
                <a:schemeClr val="bg1">
                  <a:lumMod val="75000"/>
                  <a:lumOff val="25000"/>
                </a:schemeClr>
              </a:buClr>
              <a:buFont typeface="Wingdings" pitchFamily="2" charset="2"/>
              <a:buChar char="v"/>
            </a:pPr>
            <a:r>
              <a:rPr lang="en-US" sz="2400" b="1" dirty="0">
                <a:solidFill>
                  <a:schemeClr val="bg1"/>
                </a:solidFill>
                <a:latin typeface="+mj-lt"/>
              </a:rPr>
              <a:t>This occurred because of the strength of partnership between NW Tribes and IHS  </a:t>
            </a:r>
            <a:endParaRPr lang="en-US" sz="2400" b="1" dirty="0" smtClean="0">
              <a:solidFill>
                <a:schemeClr val="bg1"/>
              </a:solidFill>
              <a:latin typeface="+mj-lt"/>
            </a:endParaRPr>
          </a:p>
        </p:txBody>
      </p:sp>
    </p:spTree>
    <p:extLst>
      <p:ext uri="{BB962C8B-B14F-4D97-AF65-F5344CB8AC3E}">
        <p14:creationId xmlns:p14="http://schemas.microsoft.com/office/powerpoint/2010/main" val="2948652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117178" cy="1468800"/>
          </a:xfrm>
        </p:spPr>
        <p:txBody>
          <a:bodyPr/>
          <a:lstStyle/>
          <a:p>
            <a:pPr algn="ctr"/>
            <a:r>
              <a:rPr lang="en-US" sz="4000" b="1" dirty="0">
                <a:solidFill>
                  <a:schemeClr val="bg1"/>
                </a:solidFill>
              </a:rPr>
              <a:t>To </a:t>
            </a:r>
            <a:r>
              <a:rPr lang="en-US" sz="4000" b="1" dirty="0" smtClean="0">
                <a:solidFill>
                  <a:schemeClr val="bg1"/>
                </a:solidFill>
              </a:rPr>
              <a:t>Reform </a:t>
            </a:r>
            <a:r>
              <a:rPr lang="en-US" sz="4000" b="1" dirty="0">
                <a:solidFill>
                  <a:schemeClr val="bg1"/>
                </a:solidFill>
              </a:rPr>
              <a:t>T</a:t>
            </a:r>
            <a:r>
              <a:rPr lang="en-US" sz="4000" b="1" dirty="0" smtClean="0">
                <a:solidFill>
                  <a:schemeClr val="bg1"/>
                </a:solidFill>
              </a:rPr>
              <a:t>he </a:t>
            </a:r>
            <a:r>
              <a:rPr lang="en-US" sz="4000" b="1" dirty="0">
                <a:solidFill>
                  <a:schemeClr val="bg1"/>
                </a:solidFill>
              </a:rPr>
              <a:t>IHS</a:t>
            </a:r>
            <a:r>
              <a:rPr lang="en-US" b="1" dirty="0">
                <a:solidFill>
                  <a:schemeClr val="bg1"/>
                </a:solidFill>
              </a:rPr>
              <a:t/>
            </a:r>
            <a:br>
              <a:rPr lang="en-US" b="1" dirty="0">
                <a:solidFill>
                  <a:schemeClr val="bg1"/>
                </a:solidFill>
              </a:rPr>
            </a:br>
            <a:endParaRPr lang="en-US" dirty="0"/>
          </a:p>
        </p:txBody>
      </p:sp>
      <p:sp>
        <p:nvSpPr>
          <p:cNvPr id="3" name="Text Placeholder 2"/>
          <p:cNvSpPr>
            <a:spLocks noGrp="1"/>
          </p:cNvSpPr>
          <p:nvPr>
            <p:ph type="body" idx="1"/>
          </p:nvPr>
        </p:nvSpPr>
        <p:spPr>
          <a:xfrm>
            <a:off x="617420" y="2057400"/>
            <a:ext cx="8145580" cy="3962400"/>
          </a:xfrm>
        </p:spPr>
        <p:txBody>
          <a:bodyPr>
            <a:normAutofit/>
          </a:bodyPr>
          <a:lstStyle/>
          <a:p>
            <a:pPr marL="342900" indent="-342900" algn="l">
              <a:buClr>
                <a:schemeClr val="bg1">
                  <a:lumMod val="75000"/>
                  <a:lumOff val="25000"/>
                </a:schemeClr>
              </a:buClr>
              <a:buFont typeface="Wingdings" pitchFamily="2" charset="2"/>
              <a:buChar char="v"/>
            </a:pPr>
            <a:r>
              <a:rPr lang="en-US" sz="2400" b="1" dirty="0" smtClean="0">
                <a:solidFill>
                  <a:schemeClr val="bg1"/>
                </a:solidFill>
                <a:latin typeface="+mj-lt"/>
              </a:rPr>
              <a:t>Chief Medical Officer Vacancy – Acting</a:t>
            </a:r>
          </a:p>
          <a:p>
            <a:pPr marL="0" algn="l">
              <a:buClr>
                <a:schemeClr val="bg1">
                  <a:lumMod val="75000"/>
                  <a:lumOff val="25000"/>
                </a:schemeClr>
              </a:buClr>
            </a:pPr>
            <a:endParaRPr lang="en-US" sz="2400" b="1" dirty="0" smtClean="0">
              <a:solidFill>
                <a:schemeClr val="bg1"/>
              </a:solidFill>
              <a:latin typeface="+mj-lt"/>
            </a:endParaRPr>
          </a:p>
          <a:p>
            <a:pPr marL="342900" indent="-342900" algn="l">
              <a:buClr>
                <a:schemeClr val="bg1">
                  <a:lumMod val="75000"/>
                  <a:lumOff val="25000"/>
                </a:schemeClr>
              </a:buClr>
              <a:buFont typeface="Wingdings" pitchFamily="2" charset="2"/>
              <a:buChar char="v"/>
            </a:pPr>
            <a:r>
              <a:rPr lang="en-US" sz="2400" b="1" dirty="0" smtClean="0">
                <a:solidFill>
                  <a:schemeClr val="bg1"/>
                </a:solidFill>
                <a:latin typeface="+mj-lt"/>
              </a:rPr>
              <a:t>USPHS Commissioned Corps Award Board</a:t>
            </a:r>
          </a:p>
          <a:p>
            <a:pPr marL="0" algn="l">
              <a:buClr>
                <a:schemeClr val="bg1">
                  <a:lumMod val="75000"/>
                  <a:lumOff val="25000"/>
                </a:schemeClr>
              </a:buClr>
            </a:pPr>
            <a:endParaRPr lang="en-US" sz="2400" b="1" dirty="0" smtClean="0">
              <a:solidFill>
                <a:schemeClr val="bg1"/>
              </a:solidFill>
              <a:latin typeface="+mj-lt"/>
            </a:endParaRPr>
          </a:p>
          <a:p>
            <a:pPr marL="342900" indent="-342900" algn="l">
              <a:buClr>
                <a:schemeClr val="bg1">
                  <a:lumMod val="75000"/>
                  <a:lumOff val="25000"/>
                </a:schemeClr>
              </a:buClr>
              <a:buFont typeface="Wingdings" pitchFamily="2" charset="2"/>
              <a:buChar char="v"/>
            </a:pPr>
            <a:r>
              <a:rPr lang="en-US" sz="2400" b="1" dirty="0" smtClean="0">
                <a:solidFill>
                  <a:schemeClr val="bg1"/>
                </a:solidFill>
                <a:latin typeface="+mj-lt"/>
              </a:rPr>
              <a:t>Recognition Of </a:t>
            </a:r>
            <a:r>
              <a:rPr lang="en-US" sz="2400" b="1" dirty="0" smtClean="0">
                <a:solidFill>
                  <a:schemeClr val="bg1"/>
                </a:solidFill>
                <a:latin typeface="+mj-lt"/>
              </a:rPr>
              <a:t>Excellence</a:t>
            </a:r>
          </a:p>
          <a:p>
            <a:pPr marL="0" algn="l">
              <a:buClr>
                <a:schemeClr val="bg1">
                  <a:lumMod val="75000"/>
                  <a:lumOff val="25000"/>
                </a:schemeClr>
              </a:buClr>
            </a:pPr>
            <a:endParaRPr lang="en-US" sz="2400" b="1" dirty="0" smtClean="0">
              <a:solidFill>
                <a:schemeClr val="bg1"/>
              </a:solidFill>
              <a:latin typeface="+mj-lt"/>
            </a:endParaRPr>
          </a:p>
          <a:p>
            <a:pPr marL="342900" indent="-342900" algn="l">
              <a:buClr>
                <a:schemeClr val="bg1">
                  <a:lumMod val="75000"/>
                  <a:lumOff val="25000"/>
                </a:schemeClr>
              </a:buClr>
              <a:buFont typeface="Wingdings" pitchFamily="2" charset="2"/>
              <a:buChar char="v"/>
            </a:pPr>
            <a:r>
              <a:rPr lang="en-US" sz="2400" b="1" dirty="0" smtClean="0">
                <a:solidFill>
                  <a:schemeClr val="bg1"/>
                </a:solidFill>
                <a:latin typeface="+mj-lt"/>
              </a:rPr>
              <a:t>HQ Oversight Review – May 2012</a:t>
            </a:r>
            <a:endParaRPr lang="en-US" sz="2400" b="1" dirty="0" smtClean="0">
              <a:solidFill>
                <a:schemeClr val="bg1"/>
              </a:solidFill>
              <a:latin typeface="+mj-lt"/>
            </a:endParaRPr>
          </a:p>
          <a:p>
            <a:pPr marL="0" algn="l">
              <a:buClr>
                <a:schemeClr val="bg1">
                  <a:lumMod val="75000"/>
                  <a:lumOff val="25000"/>
                </a:schemeClr>
              </a:buClr>
            </a:pPr>
            <a:r>
              <a:rPr lang="en-US" sz="2400" b="1" dirty="0" smtClean="0">
                <a:solidFill>
                  <a:schemeClr val="bg1"/>
                </a:solidFill>
                <a:latin typeface="+mj-lt"/>
              </a:rPr>
              <a:t> </a:t>
            </a: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508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5867400" cy="1143000"/>
          </a:xfrm>
        </p:spPr>
        <p:txBody>
          <a:bodyPr>
            <a:normAutofit fontScale="90000"/>
          </a:bodyPr>
          <a:lstStyle/>
          <a:p>
            <a:r>
              <a:rPr lang="en-US" sz="4000" dirty="0">
                <a:solidFill>
                  <a:prstClr val="black"/>
                </a:solidFill>
              </a:rPr>
              <a:t>Improve The Quality Of And Access To Care</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304800" y="1600200"/>
            <a:ext cx="8382000" cy="50292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endParaRPr lang="en-US" sz="2400" b="1" dirty="0" smtClean="0">
              <a:solidFill>
                <a:schemeClr val="bg1"/>
              </a:solidFill>
              <a:latin typeface="+mj-lt"/>
            </a:endParaRPr>
          </a:p>
          <a:p>
            <a:pPr marL="342900" indent="-342900">
              <a:buClr>
                <a:schemeClr val="bg1">
                  <a:lumMod val="75000"/>
                  <a:lumOff val="25000"/>
                </a:schemeClr>
              </a:buClr>
              <a:buFont typeface="Wingdings" pitchFamily="2" charset="2"/>
              <a:buChar char="v"/>
            </a:pPr>
            <a:r>
              <a:rPr lang="en-US" sz="2400" b="1" dirty="0">
                <a:solidFill>
                  <a:schemeClr val="bg1"/>
                </a:solidFill>
                <a:latin typeface="+mj-lt"/>
              </a:rPr>
              <a:t>VA IHS National Reimbursement </a:t>
            </a:r>
            <a:r>
              <a:rPr lang="en-US" sz="2400" b="1" dirty="0" smtClean="0">
                <a:solidFill>
                  <a:schemeClr val="bg1"/>
                </a:solidFill>
                <a:latin typeface="+mj-lt"/>
              </a:rPr>
              <a:t>Agreement</a:t>
            </a:r>
          </a:p>
          <a:p>
            <a:pPr marL="1714500" lvl="3" indent="-342900" fontAlgn="base">
              <a:spcAft>
                <a:spcPct val="0"/>
              </a:spcAft>
              <a:buClr>
                <a:schemeClr val="bg1"/>
              </a:buClr>
              <a:buSzTx/>
              <a:buFont typeface="Wingdings" pitchFamily="2" charset="2"/>
              <a:buChar char="v"/>
            </a:pPr>
            <a:r>
              <a:rPr lang="en-US" sz="1800" kern="0" dirty="0">
                <a:solidFill>
                  <a:srgbClr val="000000"/>
                </a:solidFill>
                <a:latin typeface="Arial"/>
              </a:rPr>
              <a:t>Signed on December 5, </a:t>
            </a:r>
            <a:r>
              <a:rPr lang="en-US" sz="1800" kern="0" dirty="0" smtClean="0">
                <a:solidFill>
                  <a:srgbClr val="000000"/>
                </a:solidFill>
                <a:latin typeface="Arial"/>
              </a:rPr>
              <a:t>2012</a:t>
            </a:r>
            <a:endParaRPr lang="en-US" sz="1800" kern="0" dirty="0">
              <a:solidFill>
                <a:srgbClr val="000000"/>
              </a:solidFill>
              <a:latin typeface="Arial"/>
            </a:endParaRPr>
          </a:p>
          <a:p>
            <a:pPr marL="1714500" lvl="3" indent="-342900" fontAlgn="base">
              <a:spcAft>
                <a:spcPct val="0"/>
              </a:spcAft>
              <a:buClr>
                <a:schemeClr val="bg1"/>
              </a:buClr>
              <a:buSzTx/>
              <a:buFont typeface="Wingdings" pitchFamily="2" charset="2"/>
              <a:buChar char="v"/>
            </a:pPr>
            <a:r>
              <a:rPr lang="en-US" sz="1800" kern="0" dirty="0">
                <a:solidFill>
                  <a:srgbClr val="000000"/>
                </a:solidFill>
                <a:latin typeface="Arial"/>
              </a:rPr>
              <a:t>Reimbursement for direct care services IHS provides to AIAN veterans</a:t>
            </a:r>
          </a:p>
          <a:p>
            <a:pPr marL="1714500" lvl="3" indent="-342900" fontAlgn="base">
              <a:spcAft>
                <a:spcPct val="0"/>
              </a:spcAft>
              <a:buClr>
                <a:schemeClr val="bg1"/>
              </a:buClr>
              <a:buSzTx/>
              <a:buFont typeface="Wingdings" pitchFamily="2" charset="2"/>
              <a:buChar char="v"/>
            </a:pPr>
            <a:r>
              <a:rPr lang="en-US" sz="1800" kern="0" dirty="0">
                <a:solidFill>
                  <a:srgbClr val="000000"/>
                </a:solidFill>
                <a:latin typeface="Arial"/>
              </a:rPr>
              <a:t>Reimbursement based on VA </a:t>
            </a:r>
            <a:r>
              <a:rPr lang="en-US" sz="1800" kern="0" dirty="0" smtClean="0">
                <a:solidFill>
                  <a:srgbClr val="000000"/>
                </a:solidFill>
                <a:latin typeface="Arial"/>
              </a:rPr>
              <a:t>eligibility</a:t>
            </a:r>
          </a:p>
          <a:p>
            <a:pPr marL="1714500" lvl="3" indent="-342900" fontAlgn="base">
              <a:spcAft>
                <a:spcPct val="0"/>
              </a:spcAft>
              <a:buClr>
                <a:schemeClr val="bg1"/>
              </a:buClr>
              <a:buSzTx/>
              <a:buFont typeface="Wingdings" pitchFamily="2" charset="2"/>
              <a:buChar char="v"/>
            </a:pPr>
            <a:r>
              <a:rPr lang="en-US" sz="1800" kern="0" dirty="0">
                <a:solidFill>
                  <a:srgbClr val="000000"/>
                </a:solidFill>
                <a:latin typeface="Arial"/>
              </a:rPr>
              <a:t>No copays for veterans if services reimbursed</a:t>
            </a:r>
          </a:p>
          <a:p>
            <a:pPr marL="1714500" lvl="3" indent="-342900" fontAlgn="base">
              <a:spcAft>
                <a:spcPct val="0"/>
              </a:spcAft>
              <a:buClr>
                <a:schemeClr val="bg1"/>
              </a:buClr>
              <a:buSzTx/>
              <a:buFont typeface="Wingdings" pitchFamily="2" charset="2"/>
              <a:buChar char="v"/>
            </a:pPr>
            <a:r>
              <a:rPr lang="en-US" sz="1800" kern="0" dirty="0">
                <a:solidFill>
                  <a:srgbClr val="000000"/>
                </a:solidFill>
                <a:latin typeface="Arial"/>
              </a:rPr>
              <a:t>Bill the VA after other third parties</a:t>
            </a:r>
          </a:p>
          <a:p>
            <a:pPr marL="1714500" lvl="3" indent="-342900" fontAlgn="base">
              <a:spcAft>
                <a:spcPct val="0"/>
              </a:spcAft>
              <a:buClr>
                <a:schemeClr val="bg1"/>
              </a:buClr>
              <a:buSzTx/>
              <a:buFont typeface="Wingdings" pitchFamily="2" charset="2"/>
              <a:buChar char="v"/>
            </a:pPr>
            <a:r>
              <a:rPr lang="en-US" sz="1800" kern="0" dirty="0">
                <a:solidFill>
                  <a:srgbClr val="000000"/>
                </a:solidFill>
                <a:latin typeface="Arial"/>
              </a:rPr>
              <a:t>OMB All-inclusive rate for outpatient services</a:t>
            </a:r>
          </a:p>
          <a:p>
            <a:pPr marL="1714500" lvl="3" indent="-342900" fontAlgn="base">
              <a:spcAft>
                <a:spcPct val="0"/>
              </a:spcAft>
              <a:buClr>
                <a:schemeClr val="bg1"/>
              </a:buClr>
              <a:buSzTx/>
              <a:buFont typeface="Wingdings" pitchFamily="2" charset="2"/>
              <a:buChar char="v"/>
            </a:pPr>
            <a:r>
              <a:rPr lang="en-US" sz="1800" kern="0" dirty="0">
                <a:solidFill>
                  <a:srgbClr val="000000"/>
                </a:solidFill>
                <a:latin typeface="Arial"/>
              </a:rPr>
              <a:t>Start with 10 federal programs, expand after 6 months</a:t>
            </a:r>
          </a:p>
          <a:p>
            <a:pPr marL="1714500" lvl="3" indent="-342900" fontAlgn="base">
              <a:spcAft>
                <a:spcPct val="0"/>
              </a:spcAft>
              <a:buClr>
                <a:schemeClr val="bg1"/>
              </a:buClr>
              <a:buSzTx/>
              <a:buFont typeface="Wingdings" pitchFamily="2" charset="2"/>
              <a:buChar char="v"/>
            </a:pPr>
            <a:r>
              <a:rPr lang="en-US" sz="1800" kern="0" dirty="0">
                <a:solidFill>
                  <a:srgbClr val="000000"/>
                </a:solidFill>
                <a:latin typeface="Arial"/>
              </a:rPr>
              <a:t>Tribally managed programs can use this </a:t>
            </a:r>
            <a:r>
              <a:rPr lang="en-US" sz="1800" kern="0" dirty="0" smtClean="0">
                <a:solidFill>
                  <a:srgbClr val="000000"/>
                </a:solidFill>
                <a:latin typeface="Arial"/>
              </a:rPr>
              <a:t>agreement</a:t>
            </a:r>
            <a:endParaRPr lang="en-US" sz="1800" b="1" dirty="0" smtClean="0">
              <a:solidFill>
                <a:schemeClr val="bg1"/>
              </a:solidFill>
              <a:latin typeface="+mj-lt"/>
            </a:endParaRPr>
          </a:p>
          <a:p>
            <a:pPr marL="0">
              <a:buClr>
                <a:schemeClr val="bg1">
                  <a:lumMod val="75000"/>
                  <a:lumOff val="25000"/>
                </a:schemeClr>
              </a:buClr>
            </a:pPr>
            <a:endParaRPr lang="en-US" sz="2400" b="1" dirty="0" smtClean="0">
              <a:solidFill>
                <a:schemeClr val="bg1"/>
              </a:solidFill>
              <a:latin typeface="+mj-lt"/>
            </a:endParaRPr>
          </a:p>
          <a:p>
            <a:pPr marL="342900" indent="-342900">
              <a:buClr>
                <a:schemeClr val="bg1">
                  <a:lumMod val="75000"/>
                  <a:lumOff val="25000"/>
                </a:schemeClr>
              </a:buClr>
              <a:buFont typeface="Wingdings" pitchFamily="2" charset="2"/>
              <a:buChar char="v"/>
            </a:pPr>
            <a:r>
              <a:rPr lang="en-US" sz="2400" b="1" dirty="0">
                <a:solidFill>
                  <a:schemeClr val="bg1"/>
                </a:solidFill>
              </a:rPr>
              <a:t>Have No Fear ICD10 </a:t>
            </a:r>
            <a:r>
              <a:rPr lang="en-US" sz="2400" b="1" dirty="0" smtClean="0">
                <a:solidFill>
                  <a:schemeClr val="bg1"/>
                </a:solidFill>
              </a:rPr>
              <a:t>Is </a:t>
            </a:r>
            <a:r>
              <a:rPr lang="en-US" sz="2400" b="1" dirty="0">
                <a:solidFill>
                  <a:schemeClr val="bg1"/>
                </a:solidFill>
              </a:rPr>
              <a:t>Here- </a:t>
            </a:r>
            <a:r>
              <a:rPr lang="en-US" sz="2400" b="1" dirty="0" smtClean="0">
                <a:solidFill>
                  <a:schemeClr val="bg1"/>
                </a:solidFill>
              </a:rPr>
              <a:t>CM Training</a:t>
            </a:r>
            <a:r>
              <a:rPr lang="en-US" sz="2400" b="1" dirty="0" smtClean="0">
                <a:solidFill>
                  <a:schemeClr val="bg1"/>
                </a:solidFill>
                <a:latin typeface="+mj-lt"/>
              </a:rPr>
              <a:t>  </a:t>
            </a:r>
          </a:p>
        </p:txBody>
      </p:sp>
    </p:spTree>
    <p:extLst>
      <p:ext uri="{BB962C8B-B14F-4D97-AF65-F5344CB8AC3E}">
        <p14:creationId xmlns:p14="http://schemas.microsoft.com/office/powerpoint/2010/main" val="364465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5867400" cy="1143000"/>
          </a:xfrm>
        </p:spPr>
        <p:txBody>
          <a:bodyPr>
            <a:normAutofit fontScale="90000"/>
          </a:bodyPr>
          <a:lstStyle/>
          <a:p>
            <a:r>
              <a:rPr lang="en-US" sz="4000" dirty="0">
                <a:solidFill>
                  <a:prstClr val="black"/>
                </a:solidFill>
              </a:rPr>
              <a:t>Improve The Quality Of And Access To Care</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533400" y="1676400"/>
            <a:ext cx="8382000" cy="4800600"/>
          </a:xfrm>
          <a:prstGeom prst="rect">
            <a:avLst/>
          </a:prstGeom>
        </p:spPr>
        <p:txBody>
          <a:bodyPr vert="horz" anchor="t">
            <a:normAutofit fontScale="92500" lnSpcReduction="20000"/>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endParaRPr lang="en-US" sz="2400" b="1" dirty="0" smtClean="0">
              <a:solidFill>
                <a:schemeClr val="bg1"/>
              </a:solidFill>
              <a:latin typeface="+mj-lt"/>
            </a:endParaRPr>
          </a:p>
          <a:p>
            <a:pPr marL="342900" indent="-342900">
              <a:buClr>
                <a:schemeClr val="bg1">
                  <a:lumMod val="75000"/>
                  <a:lumOff val="25000"/>
                </a:schemeClr>
              </a:buClr>
              <a:buFont typeface="Wingdings" pitchFamily="2" charset="2"/>
              <a:buChar char="v"/>
            </a:pPr>
            <a:r>
              <a:rPr lang="en-US" sz="2400" b="1" dirty="0">
                <a:solidFill>
                  <a:schemeClr val="bg1"/>
                </a:solidFill>
                <a:latin typeface="+mj-lt"/>
              </a:rPr>
              <a:t>Customer </a:t>
            </a:r>
            <a:r>
              <a:rPr lang="en-US" sz="2400" b="1" dirty="0" smtClean="0">
                <a:solidFill>
                  <a:schemeClr val="bg1"/>
                </a:solidFill>
                <a:latin typeface="+mj-lt"/>
              </a:rPr>
              <a:t>Service</a:t>
            </a:r>
          </a:p>
          <a:p>
            <a:pPr marL="0">
              <a:buClr>
                <a:schemeClr val="bg1">
                  <a:lumMod val="75000"/>
                  <a:lumOff val="25000"/>
                </a:schemeClr>
              </a:buClr>
            </a:pPr>
            <a:endParaRPr lang="en-US" sz="2400" b="1" dirty="0">
              <a:solidFill>
                <a:schemeClr val="bg1"/>
              </a:solidFill>
              <a:latin typeface="+mj-lt"/>
            </a:endParaRPr>
          </a:p>
          <a:p>
            <a:pPr marL="342900" indent="-342900">
              <a:buClr>
                <a:schemeClr val="bg1">
                  <a:lumMod val="75000"/>
                  <a:lumOff val="25000"/>
                </a:schemeClr>
              </a:buClr>
              <a:buFont typeface="Wingdings" pitchFamily="2" charset="2"/>
              <a:buChar char="v"/>
            </a:pPr>
            <a:r>
              <a:rPr lang="en-US" sz="2400" b="1" dirty="0">
                <a:solidFill>
                  <a:schemeClr val="bg1"/>
                </a:solidFill>
                <a:latin typeface="+mj-lt"/>
              </a:rPr>
              <a:t>Improving Patient Care (IPC)</a:t>
            </a:r>
          </a:p>
          <a:p>
            <a:pPr marL="1138428" lvl="1" indent="-342900">
              <a:buClr>
                <a:schemeClr val="bg1">
                  <a:lumMod val="75000"/>
                  <a:lumOff val="25000"/>
                </a:schemeClr>
              </a:buClr>
              <a:buFont typeface="Wingdings" pitchFamily="2" charset="2"/>
              <a:buChar char="v"/>
            </a:pPr>
            <a:r>
              <a:rPr lang="en-US" sz="2200" b="1" dirty="0">
                <a:solidFill>
                  <a:schemeClr val="bg1"/>
                </a:solidFill>
                <a:latin typeface="+mj-lt"/>
              </a:rPr>
              <a:t>Patient centered medical </a:t>
            </a:r>
            <a:r>
              <a:rPr lang="en-US" sz="2200" b="1" dirty="0" smtClean="0">
                <a:solidFill>
                  <a:schemeClr val="bg1"/>
                </a:solidFill>
                <a:latin typeface="+mj-lt"/>
              </a:rPr>
              <a:t>home</a:t>
            </a:r>
          </a:p>
          <a:p>
            <a:pPr marL="1138428" lvl="1" indent="-342900">
              <a:buClr>
                <a:schemeClr val="bg1">
                  <a:lumMod val="75000"/>
                  <a:lumOff val="25000"/>
                </a:schemeClr>
              </a:buClr>
              <a:buFont typeface="Wingdings" pitchFamily="2" charset="2"/>
              <a:buChar char="v"/>
            </a:pPr>
            <a:endParaRPr lang="en-US" sz="2200" b="1" dirty="0">
              <a:solidFill>
                <a:schemeClr val="bg1"/>
              </a:solidFill>
              <a:latin typeface="+mj-lt"/>
            </a:endParaRPr>
          </a:p>
          <a:p>
            <a:pPr marL="342900" indent="-342900">
              <a:buClr>
                <a:schemeClr val="bg1">
                  <a:lumMod val="75000"/>
                  <a:lumOff val="25000"/>
                </a:schemeClr>
              </a:buClr>
              <a:buFont typeface="Wingdings" pitchFamily="2" charset="2"/>
              <a:buChar char="v"/>
            </a:pPr>
            <a:r>
              <a:rPr lang="en-US" sz="2400" b="1" dirty="0">
                <a:solidFill>
                  <a:schemeClr val="bg1"/>
                </a:solidFill>
                <a:latin typeface="+mj-lt"/>
              </a:rPr>
              <a:t> Have No Fear ICD10 Is Here- CM </a:t>
            </a:r>
            <a:r>
              <a:rPr lang="en-US" sz="2400" b="1" dirty="0" smtClean="0">
                <a:solidFill>
                  <a:schemeClr val="bg1"/>
                </a:solidFill>
                <a:latin typeface="+mj-lt"/>
              </a:rPr>
              <a:t>Training</a:t>
            </a:r>
          </a:p>
          <a:p>
            <a:pPr marL="795528" lvl="1" indent="0">
              <a:buClr>
                <a:schemeClr val="bg1">
                  <a:lumMod val="75000"/>
                  <a:lumOff val="25000"/>
                </a:schemeClr>
              </a:buClr>
            </a:pPr>
            <a:r>
              <a:rPr lang="en-US" sz="2200" b="1" dirty="0" smtClean="0">
                <a:solidFill>
                  <a:schemeClr val="bg1"/>
                </a:solidFill>
                <a:latin typeface="+mj-lt"/>
              </a:rPr>
              <a:t>Peggy </a:t>
            </a:r>
            <a:r>
              <a:rPr lang="en-US" sz="2200" b="1" dirty="0">
                <a:solidFill>
                  <a:schemeClr val="bg1"/>
                </a:solidFill>
                <a:latin typeface="+mj-lt"/>
              </a:rPr>
              <a:t>L. Ollgaard</a:t>
            </a:r>
          </a:p>
          <a:p>
            <a:pPr marL="795528" lvl="1" indent="0">
              <a:buClr>
                <a:schemeClr val="bg1">
                  <a:lumMod val="75000"/>
                  <a:lumOff val="25000"/>
                </a:schemeClr>
              </a:buClr>
            </a:pPr>
            <a:r>
              <a:rPr lang="en-US" sz="2200" b="1" dirty="0">
                <a:solidFill>
                  <a:schemeClr val="bg1"/>
                </a:solidFill>
                <a:latin typeface="+mj-lt"/>
              </a:rPr>
              <a:t>Portland Area Indian Health Service</a:t>
            </a:r>
          </a:p>
          <a:p>
            <a:pPr marL="795528" lvl="1" indent="0">
              <a:buClr>
                <a:schemeClr val="bg1">
                  <a:lumMod val="75000"/>
                  <a:lumOff val="25000"/>
                </a:schemeClr>
              </a:buClr>
            </a:pPr>
            <a:r>
              <a:rPr lang="en-US" sz="2200" b="1" dirty="0">
                <a:solidFill>
                  <a:schemeClr val="bg1"/>
                </a:solidFill>
                <a:latin typeface="+mj-lt"/>
              </a:rPr>
              <a:t>503.414.5598 </a:t>
            </a:r>
            <a:r>
              <a:rPr lang="en-US" sz="2200" b="1" dirty="0" smtClean="0">
                <a:solidFill>
                  <a:schemeClr val="bg1"/>
                </a:solidFill>
                <a:latin typeface="+mj-lt"/>
              </a:rPr>
              <a:t>– Office</a:t>
            </a:r>
          </a:p>
          <a:p>
            <a:pPr marL="795528" lvl="1" indent="0">
              <a:buClr>
                <a:schemeClr val="bg1">
                  <a:lumMod val="75000"/>
                  <a:lumOff val="25000"/>
                </a:schemeClr>
              </a:buClr>
            </a:pPr>
            <a:r>
              <a:rPr lang="en-US" sz="2200" b="1" dirty="0" smtClean="0">
                <a:solidFill>
                  <a:schemeClr val="bg1"/>
                </a:solidFill>
                <a:latin typeface="+mj-lt"/>
                <a:hlinkClick r:id="rId6"/>
              </a:rPr>
              <a:t>Peggy.Ollgaard@ihs.gov</a:t>
            </a:r>
            <a:endParaRPr lang="en-US" sz="2200" b="1" dirty="0" smtClean="0">
              <a:solidFill>
                <a:schemeClr val="bg1"/>
              </a:solidFill>
              <a:latin typeface="+mj-lt"/>
            </a:endParaRPr>
          </a:p>
          <a:p>
            <a:pPr marL="795528" lvl="1" indent="0">
              <a:buClr>
                <a:schemeClr val="bg1">
                  <a:lumMod val="75000"/>
                  <a:lumOff val="25000"/>
                </a:schemeClr>
              </a:buClr>
            </a:pPr>
            <a:endParaRPr lang="en-US" sz="2200" b="1" dirty="0">
              <a:solidFill>
                <a:schemeClr val="bg1"/>
              </a:solidFill>
              <a:latin typeface="+mj-lt"/>
            </a:endParaRPr>
          </a:p>
          <a:p>
            <a:pPr marL="795528" lvl="1" indent="0">
              <a:buClr>
                <a:schemeClr val="bg1">
                  <a:lumMod val="75000"/>
                  <a:lumOff val="25000"/>
                </a:schemeClr>
              </a:buClr>
            </a:pPr>
            <a:endParaRPr lang="en-US" sz="2200" b="1" dirty="0">
              <a:solidFill>
                <a:schemeClr val="bg1"/>
              </a:solidFill>
              <a:latin typeface="+mj-lt"/>
            </a:endParaRPr>
          </a:p>
          <a:p>
            <a:pPr marL="0">
              <a:buClr>
                <a:schemeClr val="bg1">
                  <a:lumMod val="75000"/>
                  <a:lumOff val="25000"/>
                </a:schemeClr>
              </a:buClr>
            </a:pPr>
            <a:r>
              <a:rPr lang="en-US" sz="2400" b="1" dirty="0" smtClean="0">
                <a:solidFill>
                  <a:schemeClr val="bg1"/>
                </a:solidFill>
                <a:latin typeface="+mj-lt"/>
              </a:rPr>
              <a:t> </a:t>
            </a:r>
          </a:p>
        </p:txBody>
      </p:sp>
    </p:spTree>
    <p:extLst>
      <p:ext uri="{BB962C8B-B14F-4D97-AF65-F5344CB8AC3E}">
        <p14:creationId xmlns:p14="http://schemas.microsoft.com/office/powerpoint/2010/main" val="604092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117178" cy="1600200"/>
          </a:xfrm>
        </p:spPr>
        <p:txBody>
          <a:bodyPr/>
          <a:lstStyle/>
          <a:p>
            <a:pPr marL="285750" indent="-285750" algn="ctr"/>
            <a:r>
              <a:rPr lang="en-US" sz="4000" b="1" dirty="0">
                <a:solidFill>
                  <a:schemeClr val="bg1"/>
                </a:solidFill>
              </a:rPr>
              <a:t>Ensure that our work is transparent, accountable, fair, and inclusive</a:t>
            </a:r>
          </a:p>
        </p:txBody>
      </p:sp>
      <p:sp>
        <p:nvSpPr>
          <p:cNvPr id="3" name="Text Placeholder 2"/>
          <p:cNvSpPr>
            <a:spLocks noGrp="1"/>
          </p:cNvSpPr>
          <p:nvPr>
            <p:ph type="body" idx="1"/>
          </p:nvPr>
        </p:nvSpPr>
        <p:spPr>
          <a:xfrm>
            <a:off x="617420" y="1981200"/>
            <a:ext cx="7688380" cy="4724400"/>
          </a:xfrm>
        </p:spPr>
        <p:txBody>
          <a:bodyPr>
            <a:normAutofit/>
          </a:bodyPr>
          <a:lstStyle/>
          <a:p>
            <a:pPr marL="0"/>
            <a:endParaRPr lang="en-US" sz="2400" b="1" dirty="0" smtClean="0">
              <a:solidFill>
                <a:schemeClr val="bg1"/>
              </a:solidFill>
              <a:latin typeface="+mj-lt"/>
            </a:endParaRPr>
          </a:p>
          <a:p>
            <a:pPr marL="0">
              <a:buClr>
                <a:schemeClr val="bg1"/>
              </a:buClr>
            </a:pPr>
            <a:endParaRPr lang="en-US" sz="2200" b="1" dirty="0">
              <a:solidFill>
                <a:schemeClr val="bg1"/>
              </a:solidFill>
              <a:latin typeface="Arial" pitchFamily="34" charset="0"/>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p:cNvSpPr>
          <p:nvPr/>
        </p:nvSpPr>
        <p:spPr>
          <a:xfrm>
            <a:off x="457200" y="2057400"/>
            <a:ext cx="8305800" cy="39624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a:buClr>
                <a:schemeClr val="bg1">
                  <a:lumMod val="75000"/>
                  <a:lumOff val="25000"/>
                </a:schemeClr>
              </a:buClr>
            </a:pPr>
            <a:r>
              <a:rPr lang="en-US" sz="2400" b="1" dirty="0" smtClean="0">
                <a:solidFill>
                  <a:schemeClr val="bg1"/>
                </a:solidFill>
                <a:latin typeface="+mj-lt"/>
              </a:rPr>
              <a:t> </a:t>
            </a:r>
          </a:p>
          <a:p>
            <a:pPr marL="342900" indent="-342900">
              <a:buClr>
                <a:schemeClr val="bg1">
                  <a:lumMod val="75000"/>
                  <a:lumOff val="25000"/>
                </a:schemeClr>
              </a:buClr>
              <a:buFont typeface="Wingdings" pitchFamily="2" charset="2"/>
              <a:buChar char="v"/>
            </a:pPr>
            <a:r>
              <a:rPr lang="en-US" sz="2400" b="1" dirty="0" smtClean="0">
                <a:solidFill>
                  <a:schemeClr val="bg1"/>
                </a:solidFill>
                <a:latin typeface="+mj-lt"/>
              </a:rPr>
              <a:t>IHS </a:t>
            </a:r>
            <a:r>
              <a:rPr lang="en-US" sz="2400" b="1" smtClean="0">
                <a:solidFill>
                  <a:schemeClr val="bg1"/>
                </a:solidFill>
                <a:latin typeface="+mj-lt"/>
              </a:rPr>
              <a:t>Budget </a:t>
            </a:r>
            <a:r>
              <a:rPr lang="en-US" sz="2400" b="1" smtClean="0">
                <a:solidFill>
                  <a:schemeClr val="bg1"/>
                </a:solidFill>
                <a:latin typeface="+mj-lt"/>
              </a:rPr>
              <a:t>Breakdown</a:t>
            </a:r>
          </a:p>
          <a:p>
            <a:pPr marL="0">
              <a:buClr>
                <a:schemeClr val="bg1">
                  <a:lumMod val="75000"/>
                  <a:lumOff val="25000"/>
                </a:schemeClr>
              </a:buClr>
            </a:pPr>
            <a:endParaRPr lang="en-US" sz="2400" b="1" dirty="0" smtClean="0">
              <a:solidFill>
                <a:schemeClr val="bg1"/>
              </a:solidFill>
              <a:latin typeface="+mj-lt"/>
            </a:endParaRPr>
          </a:p>
          <a:p>
            <a:pPr marL="342900" indent="-342900">
              <a:buClr>
                <a:schemeClr val="bg1">
                  <a:lumMod val="75000"/>
                  <a:lumOff val="25000"/>
                </a:schemeClr>
              </a:buClr>
              <a:buFont typeface="Wingdings" pitchFamily="2" charset="2"/>
              <a:buChar char="v"/>
            </a:pPr>
            <a:r>
              <a:rPr lang="en-US" sz="2400" b="1" dirty="0" smtClean="0">
                <a:solidFill>
                  <a:schemeClr val="bg1"/>
                </a:solidFill>
                <a:latin typeface="+mj-lt"/>
              </a:rPr>
              <a:t>December 19, 2012 DTL From Dr. Roubideaux</a:t>
            </a:r>
          </a:p>
          <a:p>
            <a:pPr marL="1138428" lvl="1" indent="-342900">
              <a:buClr>
                <a:schemeClr val="bg1">
                  <a:lumMod val="75000"/>
                  <a:lumOff val="25000"/>
                </a:schemeClr>
              </a:buClr>
              <a:buFont typeface="Wingdings" pitchFamily="2" charset="2"/>
              <a:buChar char="v"/>
            </a:pPr>
            <a:r>
              <a:rPr lang="en-US" sz="2200" b="1" dirty="0" smtClean="0">
                <a:solidFill>
                  <a:schemeClr val="bg1"/>
                </a:solidFill>
                <a:latin typeface="+mj-lt"/>
              </a:rPr>
              <a:t>Agency</a:t>
            </a:r>
          </a:p>
          <a:p>
            <a:pPr marL="1138428" lvl="1" indent="-342900">
              <a:buClr>
                <a:schemeClr val="bg1">
                  <a:lumMod val="75000"/>
                  <a:lumOff val="25000"/>
                </a:schemeClr>
              </a:buClr>
              <a:buFont typeface="Wingdings" pitchFamily="2" charset="2"/>
              <a:buChar char="v"/>
            </a:pPr>
            <a:r>
              <a:rPr lang="en-US" sz="2200" b="1" dirty="0" smtClean="0">
                <a:solidFill>
                  <a:schemeClr val="bg1"/>
                </a:solidFill>
                <a:latin typeface="+mj-lt"/>
              </a:rPr>
              <a:t>Area</a:t>
            </a:r>
          </a:p>
          <a:p>
            <a:pPr marL="795528" lvl="1" indent="0">
              <a:buClr>
                <a:schemeClr val="bg1">
                  <a:lumMod val="75000"/>
                  <a:lumOff val="25000"/>
                </a:schemeClr>
              </a:buClr>
            </a:pPr>
            <a:endParaRPr lang="en-US" sz="2200" b="1" dirty="0" smtClean="0">
              <a:solidFill>
                <a:schemeClr val="bg1"/>
              </a:solidFill>
              <a:latin typeface="+mj-lt"/>
            </a:endParaRPr>
          </a:p>
          <a:p>
            <a:pPr marL="0">
              <a:buClr>
                <a:schemeClr val="bg1">
                  <a:lumMod val="75000"/>
                  <a:lumOff val="25000"/>
                </a:schemeClr>
              </a:buClr>
            </a:pPr>
            <a:endParaRPr lang="en-US" sz="2400" b="1" dirty="0" smtClean="0">
              <a:solidFill>
                <a:schemeClr val="bg1"/>
              </a:solidFill>
              <a:latin typeface="+mj-lt"/>
            </a:endParaRPr>
          </a:p>
        </p:txBody>
      </p:sp>
    </p:spTree>
    <p:extLst>
      <p:ext uri="{BB962C8B-B14F-4D97-AF65-F5344CB8AC3E}">
        <p14:creationId xmlns:p14="http://schemas.microsoft.com/office/powerpoint/2010/main" val="3016150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117178" cy="1600200"/>
          </a:xfrm>
        </p:spPr>
        <p:txBody>
          <a:bodyPr/>
          <a:lstStyle/>
          <a:p>
            <a:pPr marL="285750" indent="-285750" algn="ctr"/>
            <a:r>
              <a:rPr lang="en-US" sz="4000" b="1" dirty="0">
                <a:solidFill>
                  <a:schemeClr val="bg1"/>
                </a:solidFill>
              </a:rPr>
              <a:t>Ensure that our work is transparent, accountable, fair, and inclusive</a:t>
            </a:r>
          </a:p>
        </p:txBody>
      </p:sp>
      <p:sp>
        <p:nvSpPr>
          <p:cNvPr id="3" name="Text Placeholder 2"/>
          <p:cNvSpPr>
            <a:spLocks noGrp="1"/>
          </p:cNvSpPr>
          <p:nvPr>
            <p:ph type="body" idx="1"/>
          </p:nvPr>
        </p:nvSpPr>
        <p:spPr>
          <a:xfrm>
            <a:off x="228600" y="2514600"/>
            <a:ext cx="8458200" cy="4038600"/>
          </a:xfrm>
        </p:spPr>
        <p:txBody>
          <a:bodyPr>
            <a:normAutofit/>
          </a:bodyPr>
          <a:lstStyle/>
          <a:p>
            <a:pPr marL="285750" indent="-285750">
              <a:buFont typeface="Wingdings" pitchFamily="2" charset="2"/>
              <a:buChar char="v"/>
            </a:pPr>
            <a:endParaRPr lang="en-US" sz="2400" b="1" dirty="0" smtClean="0">
              <a:solidFill>
                <a:schemeClr val="bg1"/>
              </a:solidFill>
              <a:latin typeface="+mj-lt"/>
            </a:endParaRPr>
          </a:p>
          <a:p>
            <a:pPr marL="416052" indent="-342900">
              <a:lnSpc>
                <a:spcPct val="150000"/>
              </a:lnSpc>
              <a:spcAft>
                <a:spcPts val="600"/>
              </a:spcAft>
              <a:buClr>
                <a:schemeClr val="bg1">
                  <a:lumMod val="75000"/>
                  <a:lumOff val="25000"/>
                </a:schemeClr>
              </a:buClr>
              <a:buSzPct val="112000"/>
              <a:buFont typeface="Wingdings" pitchFamily="2" charset="2"/>
              <a:buChar char="v"/>
            </a:pPr>
            <a:endParaRPr lang="en-US" sz="2200" b="1" dirty="0" smtClean="0">
              <a:solidFill>
                <a:schemeClr val="bg1"/>
              </a:solidFill>
              <a:latin typeface="+mj-lt"/>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p:cNvSpPr>
          <p:nvPr/>
        </p:nvSpPr>
        <p:spPr>
          <a:xfrm>
            <a:off x="76200" y="2057400"/>
            <a:ext cx="8686800" cy="39624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endParaRPr lang="en-US" sz="2400" b="1" dirty="0" smtClean="0">
              <a:solidFill>
                <a:schemeClr val="bg1"/>
              </a:solidFill>
              <a:latin typeface="+mj-lt"/>
            </a:endParaRPr>
          </a:p>
          <a:p>
            <a:pPr marL="342900" indent="-342900">
              <a:buClr>
                <a:schemeClr val="bg1">
                  <a:lumMod val="75000"/>
                  <a:lumOff val="25000"/>
                </a:schemeClr>
              </a:buClr>
              <a:buFont typeface="Wingdings" pitchFamily="2" charset="2"/>
              <a:buChar char="v"/>
            </a:pPr>
            <a:r>
              <a:rPr lang="en-US" sz="2400" b="1" dirty="0" smtClean="0">
                <a:solidFill>
                  <a:schemeClr val="bg1"/>
                </a:solidFill>
                <a:latin typeface="+mj-lt"/>
              </a:rPr>
              <a:t>  </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78725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034" y="1828800"/>
            <a:ext cx="6781800" cy="1676400"/>
          </a:xfrm>
        </p:spPr>
        <p:txBody>
          <a:bodyPr/>
          <a:lstStyle/>
          <a:p>
            <a:pPr marL="285750" indent="-285750" algn="ctr"/>
            <a:r>
              <a:rPr lang="en-US" b="1" dirty="0">
                <a:solidFill>
                  <a:schemeClr val="bg1"/>
                </a:solidFill>
              </a:rPr>
              <a:t/>
            </a:r>
            <a:br>
              <a:rPr lang="en-US" b="1" dirty="0">
                <a:solidFill>
                  <a:schemeClr val="bg1"/>
                </a:solidFill>
              </a:rPr>
            </a:br>
            <a:endParaRPr lang="en-US" dirty="0"/>
          </a:p>
        </p:txBody>
      </p:sp>
      <p:sp>
        <p:nvSpPr>
          <p:cNvPr id="3" name="Text Placeholder 2"/>
          <p:cNvSpPr>
            <a:spLocks noGrp="1"/>
          </p:cNvSpPr>
          <p:nvPr>
            <p:ph type="body" idx="1"/>
          </p:nvPr>
        </p:nvSpPr>
        <p:spPr>
          <a:xfrm>
            <a:off x="152400" y="2971800"/>
            <a:ext cx="8839200" cy="3810000"/>
          </a:xfrm>
        </p:spPr>
        <p:txBody>
          <a:bodyPr>
            <a:normAutofit/>
          </a:bodyPr>
          <a:lstStyle/>
          <a:p>
            <a:pPr marL="0" algn="l"/>
            <a:endParaRPr lang="en-US" sz="2400" b="1" dirty="0" smtClean="0">
              <a:solidFill>
                <a:schemeClr val="bg1"/>
              </a:solidFill>
              <a:latin typeface="+mj-lt"/>
            </a:endParaRPr>
          </a:p>
          <a:p>
            <a:pPr marL="285750" indent="-285750" algn="l">
              <a:buFont typeface="Wingdings" pitchFamily="2" charset="2"/>
              <a:buChar char="v"/>
            </a:pPr>
            <a:endParaRPr lang="en-US" sz="2400" b="1" dirty="0" smtClean="0">
              <a:solidFill>
                <a:schemeClr val="bg1"/>
              </a:solidFill>
              <a:latin typeface="+mj-lt"/>
            </a:endParaRPr>
          </a:p>
          <a:p>
            <a:pPr marL="0" algn="l"/>
            <a:endParaRPr lang="en-US" sz="2400" b="1" dirty="0">
              <a:solidFill>
                <a:schemeClr val="bg1"/>
              </a:solidFill>
              <a:latin typeface="+mj-lt"/>
            </a:endParaRPr>
          </a:p>
          <a:p>
            <a:pPr algn="l"/>
            <a:endParaRPr lang="en-US" b="1" dirty="0">
              <a:solidFill>
                <a:schemeClr val="bg1"/>
              </a:solidFill>
            </a:endParaRPr>
          </a:p>
        </p:txBody>
      </p:sp>
      <p:pic>
        <p:nvPicPr>
          <p:cNvPr id="4" name="Picture 1" descr="image001"/>
          <p:cNvPicPr>
            <a:picLocks noChangeAspect="1" noChangeArrowheads="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p:cNvSpPr>
          <p:nvPr/>
        </p:nvSpPr>
        <p:spPr>
          <a:xfrm>
            <a:off x="76200" y="2057400"/>
            <a:ext cx="8686800" cy="39624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endParaRPr lang="en-US" sz="2400" b="1" dirty="0" smtClean="0">
              <a:solidFill>
                <a:schemeClr val="bg1"/>
              </a:solidFill>
              <a:latin typeface="+mj-lt"/>
            </a:endParaRPr>
          </a:p>
          <a:p>
            <a:pPr marL="342900" indent="-342900">
              <a:buClr>
                <a:schemeClr val="bg1">
                  <a:lumMod val="75000"/>
                  <a:lumOff val="25000"/>
                </a:schemeClr>
              </a:buClr>
              <a:buFont typeface="Wingdings" pitchFamily="2" charset="2"/>
              <a:buChar char="v"/>
            </a:pPr>
            <a:r>
              <a:rPr lang="en-US" sz="2400" b="1" dirty="0" smtClean="0">
                <a:solidFill>
                  <a:schemeClr val="bg1"/>
                </a:solidFill>
                <a:latin typeface="+mj-lt"/>
              </a:rPr>
              <a:t>  </a:t>
            </a:r>
          </a:p>
        </p:txBody>
      </p:sp>
      <p:graphicFrame>
        <p:nvGraphicFramePr>
          <p:cNvPr id="7" name="Object 6"/>
          <p:cNvGraphicFramePr>
            <a:graphicFrameLocks noChangeAspect="1"/>
          </p:cNvGraphicFramePr>
          <p:nvPr>
            <p:extLst>
              <p:ext uri="{D42A27DB-BD31-4B8C-83A1-F6EECF244321}">
                <p14:modId xmlns:p14="http://schemas.microsoft.com/office/powerpoint/2010/main" val="1155099097"/>
              </p:ext>
            </p:extLst>
          </p:nvPr>
        </p:nvGraphicFramePr>
        <p:xfrm>
          <a:off x="0" y="197"/>
          <a:ext cx="9144000" cy="6857207"/>
        </p:xfrm>
        <a:graphic>
          <a:graphicData uri="http://schemas.openxmlformats.org/presentationml/2006/ole">
            <mc:AlternateContent xmlns:mc="http://schemas.openxmlformats.org/markup-compatibility/2006">
              <mc:Choice xmlns:v="urn:schemas-microsoft-com:vml" Requires="v">
                <p:oleObj spid="_x0000_s1040" name="Presentation" r:id="rId7" imgW="4356979" imgH="3269076" progId="PowerPoint.Show.12">
                  <p:embed/>
                </p:oleObj>
              </mc:Choice>
              <mc:Fallback>
                <p:oleObj name="Presentation" r:id="rId7" imgW="4356979" imgH="3269076" progId="PowerPoint.Show.12">
                  <p:embed/>
                  <p:pic>
                    <p:nvPicPr>
                      <p:cNvPr id="0" name=""/>
                      <p:cNvPicPr/>
                      <p:nvPr/>
                    </p:nvPicPr>
                    <p:blipFill>
                      <a:blip r:embed="rId8"/>
                      <a:stretch>
                        <a:fillRect/>
                      </a:stretch>
                    </p:blipFill>
                    <p:spPr>
                      <a:xfrm>
                        <a:off x="0" y="197"/>
                        <a:ext cx="9144000" cy="6857207"/>
                      </a:xfrm>
                      <a:prstGeom prst="rect">
                        <a:avLst/>
                      </a:prstGeom>
                    </p:spPr>
                  </p:pic>
                </p:oleObj>
              </mc:Fallback>
            </mc:AlternateContent>
          </a:graphicData>
        </a:graphic>
      </p:graphicFrame>
    </p:spTree>
    <p:extLst>
      <p:ext uri="{BB962C8B-B14F-4D97-AF65-F5344CB8AC3E}">
        <p14:creationId xmlns:p14="http://schemas.microsoft.com/office/powerpoint/2010/main" val="27111047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99394</TotalTime>
  <Words>666</Words>
  <Application>Microsoft Office PowerPoint</Application>
  <PresentationFormat>On-screen Show (4:3)</PresentationFormat>
  <Paragraphs>260</Paragraphs>
  <Slides>14</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Apex</vt:lpstr>
      <vt:lpstr>Microsoft PowerPoint Presentation</vt:lpstr>
      <vt:lpstr>Indian Health Service Portland Area Director’s Update</vt:lpstr>
      <vt:lpstr>Renew And Strengthen Our Partnership With Tribes </vt:lpstr>
      <vt:lpstr>Renew And Strengthen Our Partnership With Tribes</vt:lpstr>
      <vt:lpstr>To Reform The IHS </vt:lpstr>
      <vt:lpstr>Improve The Quality Of And Access To Care</vt:lpstr>
      <vt:lpstr>Improve The Quality Of And Access To Care</vt:lpstr>
      <vt:lpstr>Ensure that our work is transparent, accountable, fair, and inclusive</vt:lpstr>
      <vt:lpstr>Ensure that our work is transparent, accountable, fair, and inclusive</vt:lpstr>
      <vt:lpstr> </vt:lpstr>
      <vt:lpstr> </vt:lpstr>
      <vt:lpstr>Portland Area User Population Numbers Steven Poitra – Area Statistical Officer</vt:lpstr>
      <vt:lpstr>FY12 User Population</vt:lpstr>
      <vt:lpstr>FY12 User Population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Seyler, Dean M (IHS/POR)</dc:creator>
  <cp:lastModifiedBy>Seyler, Dean M (IHS/POR)</cp:lastModifiedBy>
  <cp:revision>254</cp:revision>
  <cp:lastPrinted>2013-01-16T17:04:25Z</cp:lastPrinted>
  <dcterms:created xsi:type="dcterms:W3CDTF">2011-08-31T16:04:47Z</dcterms:created>
  <dcterms:modified xsi:type="dcterms:W3CDTF">2013-01-17T19:57:44Z</dcterms:modified>
</cp:coreProperties>
</file>